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305" r:id="rId5"/>
    <p:sldId id="306" r:id="rId6"/>
    <p:sldId id="307" r:id="rId7"/>
    <p:sldId id="309" r:id="rId8"/>
    <p:sldId id="310" r:id="rId9"/>
    <p:sldId id="261" r:id="rId10"/>
    <p:sldId id="259" r:id="rId11"/>
    <p:sldId id="313" r:id="rId12"/>
    <p:sldId id="260" r:id="rId13"/>
    <p:sldId id="277" r:id="rId14"/>
    <p:sldId id="311" r:id="rId15"/>
    <p:sldId id="268" r:id="rId16"/>
  </p:sldIdLst>
  <p:sldSz cx="9144000" cy="5143500" type="screen16x9"/>
  <p:notesSz cx="6858000" cy="9144000"/>
  <p:embeddedFontLst>
    <p:embeddedFont>
      <p:font typeface="Nanum Gothic" panose="020B0604020202020204" charset="-127"/>
      <p:regular r:id="rId18"/>
      <p:bold r:id="rId19"/>
    </p:embeddedFont>
    <p:embeddedFont>
      <p:font typeface="Poppins Black" panose="00000A00000000000000" pitchFamily="2" charset="0"/>
      <p:bold r:id="rId20"/>
      <p:boldItalic r:id="rId21"/>
    </p:embeddedFont>
    <p:embeddedFont>
      <p:font typeface="Poppins ExtraBold" panose="00000900000000000000" pitchFamily="2" charset="0"/>
      <p:bold r:id="rId22"/>
      <p:boldItalic r:id="rId23"/>
    </p:embeddedFont>
    <p:embeddedFont>
      <p:font typeface="Roboto Condensed Light" panose="02000000000000000000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2A705E-E049-467A-BC44-8CFD9FBC0231}">
  <a:tblStyle styleId="{832A705E-E049-467A-BC44-8CFD9FBC02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8"/>
      </p:cViewPr>
      <p:guideLst>
        <p:guide pos="45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1. Table of contents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2. Introduction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3. Our company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5F7D96"/>
                </a:solidFill>
              </a:rPr>
              <a:t>4. Our team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5. Problem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6. Them vs. us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7. Solution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8. SWOT analysis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9. Product overview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10. Our plans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11. Product demo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12. Traction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13. Case study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14. Reviews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15. Awards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16. Market size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17. Target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18. Competitors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19. Business model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20. Timing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21. Predicted growth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5F7D96"/>
                </a:solidFill>
              </a:rPr>
              <a:t>22. Investment</a:t>
            </a:r>
            <a:endParaRPr sz="850" dirty="0">
              <a:solidFill>
                <a:srgbClr val="5F7D9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812d3c52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812d3c52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860b7d35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860b7d35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860b7d35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7860b7d35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860b7d35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7860b7d35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a7ffdfa80a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a7ffdfa80a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ffdfa80a_0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ffdfa80a_0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a7ffdfa80a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a7ffdfa80a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1125" y="1321925"/>
            <a:ext cx="9175200" cy="256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719994" y="1653000"/>
            <a:ext cx="3847200" cy="14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5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719994" y="3083050"/>
            <a:ext cx="38472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31125" y="2148875"/>
            <a:ext cx="9175200" cy="299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3466574"/>
            <a:ext cx="4072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6475" y="4208299"/>
            <a:ext cx="27918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15500" y="2409871"/>
            <a:ext cx="43551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FF00"/>
              </a:buClr>
              <a:buSzPts val="12000"/>
              <a:buNone/>
              <a:defRPr sz="11000">
                <a:solidFill>
                  <a:srgbClr val="FEFF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C784"/>
              </a:buClr>
              <a:buSzPts val="12000"/>
              <a:buNone/>
              <a:defRPr sz="12000">
                <a:solidFill>
                  <a:srgbClr val="00C78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C784"/>
              </a:buClr>
              <a:buSzPts val="12000"/>
              <a:buNone/>
              <a:defRPr sz="12000">
                <a:solidFill>
                  <a:srgbClr val="00C78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C784"/>
              </a:buClr>
              <a:buSzPts val="12000"/>
              <a:buNone/>
              <a:defRPr sz="12000">
                <a:solidFill>
                  <a:srgbClr val="00C78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C784"/>
              </a:buClr>
              <a:buSzPts val="12000"/>
              <a:buNone/>
              <a:defRPr sz="12000">
                <a:solidFill>
                  <a:srgbClr val="00C78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C784"/>
              </a:buClr>
              <a:buSzPts val="12000"/>
              <a:buNone/>
              <a:defRPr sz="12000">
                <a:solidFill>
                  <a:srgbClr val="00C78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C784"/>
              </a:buClr>
              <a:buSzPts val="12000"/>
              <a:buNone/>
              <a:defRPr sz="12000">
                <a:solidFill>
                  <a:srgbClr val="00C78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C784"/>
              </a:buClr>
              <a:buSzPts val="12000"/>
              <a:buNone/>
              <a:defRPr sz="12000">
                <a:solidFill>
                  <a:srgbClr val="00C78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C784"/>
              </a:buClr>
              <a:buSzPts val="12000"/>
              <a:buNone/>
              <a:defRPr sz="12000">
                <a:solidFill>
                  <a:srgbClr val="00C78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10800000">
            <a:off x="-554882" y="180619"/>
            <a:ext cx="1011900" cy="1011900"/>
          </a:xfrm>
          <a:prstGeom prst="arc">
            <a:avLst>
              <a:gd name="adj1" fmla="val 5397259"/>
              <a:gd name="adj2" fmla="val 16223967"/>
            </a:avLst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8;p3"/>
          <p:cNvSpPr/>
          <p:nvPr/>
        </p:nvSpPr>
        <p:spPr>
          <a:xfrm>
            <a:off x="6407825" y="236800"/>
            <a:ext cx="4301700" cy="4301700"/>
          </a:xfrm>
          <a:prstGeom prst="ellipse">
            <a:avLst/>
          </a:prstGeom>
          <a:solidFill>
            <a:srgbClr val="FEFF00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5F544"/>
              </a:solidFill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218996" y="122018"/>
            <a:ext cx="1948282" cy="1756896"/>
            <a:chOff x="905425" y="238125"/>
            <a:chExt cx="5807100" cy="5236650"/>
          </a:xfrm>
        </p:grpSpPr>
        <p:sp>
          <p:nvSpPr>
            <p:cNvPr id="20" name="Google Shape;20;p3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19050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46;p3"/>
          <p:cNvSpPr/>
          <p:nvPr/>
        </p:nvSpPr>
        <p:spPr>
          <a:xfrm rot="-5400000">
            <a:off x="3801903" y="-821372"/>
            <a:ext cx="1540200" cy="1540200"/>
          </a:xfrm>
          <a:prstGeom prst="arc">
            <a:avLst>
              <a:gd name="adj1" fmla="val 5397259"/>
              <a:gd name="adj2" fmla="val 16223967"/>
            </a:avLst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631850" y="1152475"/>
            <a:ext cx="779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" name="Google Shape;51;p4"/>
          <p:cNvGrpSpPr/>
          <p:nvPr/>
        </p:nvGrpSpPr>
        <p:grpSpPr>
          <a:xfrm>
            <a:off x="7323499" y="-189099"/>
            <a:ext cx="1771746" cy="1597702"/>
            <a:chOff x="905425" y="238125"/>
            <a:chExt cx="5807100" cy="5236650"/>
          </a:xfrm>
        </p:grpSpPr>
        <p:sp>
          <p:nvSpPr>
            <p:cNvPr id="52" name="Google Shape;52;p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49575" y="1717200"/>
            <a:ext cx="3925800" cy="28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ed Hat Text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Red Hat Tex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1905600" y="2058325"/>
            <a:ext cx="53688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 rot="-5400000">
            <a:off x="577578" y="-309473"/>
            <a:ext cx="607500" cy="607500"/>
          </a:xfrm>
          <a:prstGeom prst="arc">
            <a:avLst>
              <a:gd name="adj1" fmla="val 5397259"/>
              <a:gd name="adj2" fmla="val 16223967"/>
            </a:avLst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8"/>
          <p:cNvSpPr/>
          <p:nvPr/>
        </p:nvSpPr>
        <p:spPr>
          <a:xfrm>
            <a:off x="8687632" y="3310327"/>
            <a:ext cx="1059000" cy="1059000"/>
          </a:xfrm>
          <a:prstGeom prst="arc">
            <a:avLst>
              <a:gd name="adj1" fmla="val 5397259"/>
              <a:gd name="adj2" fmla="val 16223967"/>
            </a:avLst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2" name="Google Shape;152;p8"/>
          <p:cNvGrpSpPr/>
          <p:nvPr/>
        </p:nvGrpSpPr>
        <p:grpSpPr>
          <a:xfrm>
            <a:off x="-470742" y="2684770"/>
            <a:ext cx="2381492" cy="2147550"/>
            <a:chOff x="905425" y="238125"/>
            <a:chExt cx="5807100" cy="5236650"/>
          </a:xfrm>
        </p:grpSpPr>
        <p:sp>
          <p:nvSpPr>
            <p:cNvPr id="153" name="Google Shape;153;p8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7310754" y="298028"/>
            <a:ext cx="1376863" cy="1241610"/>
            <a:chOff x="905425" y="238125"/>
            <a:chExt cx="5807100" cy="5236650"/>
          </a:xfrm>
        </p:grpSpPr>
        <p:sp>
          <p:nvSpPr>
            <p:cNvPr id="180" name="Google Shape;180;p8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" name="Google Shape;206;p8"/>
          <p:cNvGrpSpPr/>
          <p:nvPr/>
        </p:nvGrpSpPr>
        <p:grpSpPr>
          <a:xfrm>
            <a:off x="1042735" y="-394270"/>
            <a:ext cx="1174196" cy="1058851"/>
            <a:chOff x="905425" y="238125"/>
            <a:chExt cx="5807100" cy="5236650"/>
          </a:xfrm>
        </p:grpSpPr>
        <p:sp>
          <p:nvSpPr>
            <p:cNvPr id="207" name="Google Shape;207;p8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3" name="Google Shape;233;p8"/>
          <p:cNvSpPr/>
          <p:nvPr/>
        </p:nvSpPr>
        <p:spPr>
          <a:xfrm rot="5400000">
            <a:off x="6805794" y="4265399"/>
            <a:ext cx="1956600" cy="1956600"/>
          </a:xfrm>
          <a:prstGeom prst="arc">
            <a:avLst>
              <a:gd name="adj1" fmla="val 5397259"/>
              <a:gd name="adj2" fmla="val 16223967"/>
            </a:avLst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8"/>
          <p:cNvSpPr/>
          <p:nvPr/>
        </p:nvSpPr>
        <p:spPr>
          <a:xfrm rot="10800000">
            <a:off x="-679279" y="2684772"/>
            <a:ext cx="1316700" cy="1316700"/>
          </a:xfrm>
          <a:prstGeom prst="arc">
            <a:avLst>
              <a:gd name="adj1" fmla="val 5397259"/>
              <a:gd name="adj2" fmla="val 16223967"/>
            </a:avLst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5" name="Google Shape;235;p8"/>
          <p:cNvGrpSpPr/>
          <p:nvPr/>
        </p:nvGrpSpPr>
        <p:grpSpPr>
          <a:xfrm>
            <a:off x="8034341" y="3069118"/>
            <a:ext cx="779313" cy="702758"/>
            <a:chOff x="905425" y="238125"/>
            <a:chExt cx="5807100" cy="5236650"/>
          </a:xfrm>
        </p:grpSpPr>
        <p:sp>
          <p:nvSpPr>
            <p:cNvPr id="236" name="Google Shape;236;p8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/>
          <p:nvPr/>
        </p:nvSpPr>
        <p:spPr>
          <a:xfrm>
            <a:off x="-22350" y="-30450"/>
            <a:ext cx="5529900" cy="520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9"/>
          <p:cNvSpPr txBox="1">
            <a:spLocks noGrp="1"/>
          </p:cNvSpPr>
          <p:nvPr>
            <p:ph type="title"/>
          </p:nvPr>
        </p:nvSpPr>
        <p:spPr>
          <a:xfrm>
            <a:off x="720000" y="2597900"/>
            <a:ext cx="4202100" cy="7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9"/>
          <p:cNvSpPr txBox="1">
            <a:spLocks noGrp="1"/>
          </p:cNvSpPr>
          <p:nvPr>
            <p:ph type="subTitle" idx="1"/>
          </p:nvPr>
        </p:nvSpPr>
        <p:spPr>
          <a:xfrm>
            <a:off x="720000" y="34126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9"/>
          <p:cNvSpPr/>
          <p:nvPr/>
        </p:nvSpPr>
        <p:spPr>
          <a:xfrm>
            <a:off x="-476825" y="739650"/>
            <a:ext cx="891000" cy="891000"/>
          </a:xfrm>
          <a:prstGeom prst="arc">
            <a:avLst>
              <a:gd name="adj1" fmla="val 16200000"/>
              <a:gd name="adj2" fmla="val 5375690"/>
            </a:avLst>
          </a:prstGeom>
          <a:noFill/>
          <a:ln w="228600" cap="flat" cmpd="sng">
            <a:solidFill>
              <a:srgbClr val="FE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>
            <a:spLocks noGrp="1"/>
          </p:cNvSpPr>
          <p:nvPr>
            <p:ph type="body" idx="1"/>
          </p:nvPr>
        </p:nvSpPr>
        <p:spPr>
          <a:xfrm>
            <a:off x="720000" y="661500"/>
            <a:ext cx="3395700" cy="21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>
            <a:endParaRPr/>
          </a:p>
        </p:txBody>
      </p:sp>
      <p:grpSp>
        <p:nvGrpSpPr>
          <p:cNvPr id="269" name="Google Shape;269;p10"/>
          <p:cNvGrpSpPr/>
          <p:nvPr/>
        </p:nvGrpSpPr>
        <p:grpSpPr>
          <a:xfrm>
            <a:off x="7200533" y="-392855"/>
            <a:ext cx="2381492" cy="2147550"/>
            <a:chOff x="905425" y="238125"/>
            <a:chExt cx="5807100" cy="5236650"/>
          </a:xfrm>
        </p:grpSpPr>
        <p:sp>
          <p:nvSpPr>
            <p:cNvPr id="270" name="Google Shape;270;p1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6" name="Google Shape;296;p10"/>
          <p:cNvSpPr/>
          <p:nvPr/>
        </p:nvSpPr>
        <p:spPr>
          <a:xfrm>
            <a:off x="8530821" y="1377497"/>
            <a:ext cx="1316700" cy="1316700"/>
          </a:xfrm>
          <a:prstGeom prst="arc">
            <a:avLst>
              <a:gd name="adj1" fmla="val 5397259"/>
              <a:gd name="adj2" fmla="val 16223967"/>
            </a:avLst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10"/>
          <p:cNvSpPr/>
          <p:nvPr/>
        </p:nvSpPr>
        <p:spPr>
          <a:xfrm>
            <a:off x="3799950" y="1195950"/>
            <a:ext cx="4301700" cy="4301700"/>
          </a:xfrm>
          <a:prstGeom prst="ellipse">
            <a:avLst/>
          </a:prstGeom>
          <a:solidFill>
            <a:srgbClr val="FEFF00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8" name="Google Shape;298;p10"/>
          <p:cNvGrpSpPr/>
          <p:nvPr/>
        </p:nvGrpSpPr>
        <p:grpSpPr>
          <a:xfrm>
            <a:off x="-521389" y="1195957"/>
            <a:ext cx="1148064" cy="1035286"/>
            <a:chOff x="905425" y="238125"/>
            <a:chExt cx="5807100" cy="5236650"/>
          </a:xfrm>
        </p:grpSpPr>
        <p:sp>
          <p:nvSpPr>
            <p:cNvPr id="299" name="Google Shape;299;p1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3"/>
          <p:cNvSpPr/>
          <p:nvPr/>
        </p:nvSpPr>
        <p:spPr>
          <a:xfrm>
            <a:off x="-24300" y="-53125"/>
            <a:ext cx="9168300" cy="11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grpSp>
        <p:nvGrpSpPr>
          <p:cNvPr id="389" name="Google Shape;389;p13"/>
          <p:cNvGrpSpPr/>
          <p:nvPr/>
        </p:nvGrpSpPr>
        <p:grpSpPr>
          <a:xfrm>
            <a:off x="180316" y="2571745"/>
            <a:ext cx="1430869" cy="1290311"/>
            <a:chOff x="905425" y="238125"/>
            <a:chExt cx="5807100" cy="5236650"/>
          </a:xfrm>
        </p:grpSpPr>
        <p:sp>
          <p:nvSpPr>
            <p:cNvPr id="390" name="Google Shape;390;p13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16" name="Google Shape;416;p13"/>
          <p:cNvGrpSpPr/>
          <p:nvPr/>
        </p:nvGrpSpPr>
        <p:grpSpPr>
          <a:xfrm>
            <a:off x="7854029" y="578796"/>
            <a:ext cx="1139934" cy="1027954"/>
            <a:chOff x="905425" y="238125"/>
            <a:chExt cx="5807100" cy="5236650"/>
          </a:xfrm>
        </p:grpSpPr>
        <p:sp>
          <p:nvSpPr>
            <p:cNvPr id="417" name="Google Shape;417;p13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43" name="Google Shape;443;p13"/>
          <p:cNvSpPr/>
          <p:nvPr/>
        </p:nvSpPr>
        <p:spPr>
          <a:xfrm rot="5400000">
            <a:off x="7347100" y="-523050"/>
            <a:ext cx="891000" cy="891000"/>
          </a:xfrm>
          <a:prstGeom prst="arc">
            <a:avLst>
              <a:gd name="adj1" fmla="val 16200000"/>
              <a:gd name="adj2" fmla="val 5375690"/>
            </a:avLst>
          </a:prstGeom>
          <a:noFill/>
          <a:ln w="2286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2" hasCustomPrompt="1"/>
          </p:nvPr>
        </p:nvSpPr>
        <p:spPr>
          <a:xfrm>
            <a:off x="733650" y="1360925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1"/>
          </p:nvPr>
        </p:nvSpPr>
        <p:spPr>
          <a:xfrm>
            <a:off x="1837139" y="2204125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subTitle" idx="3"/>
          </p:nvPr>
        </p:nvSpPr>
        <p:spPr>
          <a:xfrm>
            <a:off x="1948150" y="175275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4" hasCustomPrompt="1"/>
          </p:nvPr>
        </p:nvSpPr>
        <p:spPr>
          <a:xfrm>
            <a:off x="4801524" y="1360925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5"/>
          </p:nvPr>
        </p:nvSpPr>
        <p:spPr>
          <a:xfrm>
            <a:off x="5929414" y="2204125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6"/>
          </p:nvPr>
        </p:nvSpPr>
        <p:spPr>
          <a:xfrm>
            <a:off x="6040425" y="175275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7" hasCustomPrompt="1"/>
          </p:nvPr>
        </p:nvSpPr>
        <p:spPr>
          <a:xfrm>
            <a:off x="733650" y="3161200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8"/>
          </p:nvPr>
        </p:nvSpPr>
        <p:spPr>
          <a:xfrm>
            <a:off x="1837139" y="4004400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subTitle" idx="9"/>
          </p:nvPr>
        </p:nvSpPr>
        <p:spPr>
          <a:xfrm>
            <a:off x="1948150" y="355300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3" hasCustomPrompt="1"/>
          </p:nvPr>
        </p:nvSpPr>
        <p:spPr>
          <a:xfrm>
            <a:off x="4801524" y="3161200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4"/>
          </p:nvPr>
        </p:nvSpPr>
        <p:spPr>
          <a:xfrm>
            <a:off x="5929414" y="4004400"/>
            <a:ext cx="2623800" cy="7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subTitle" idx="15"/>
          </p:nvPr>
        </p:nvSpPr>
        <p:spPr>
          <a:xfrm>
            <a:off x="6040425" y="3553000"/>
            <a:ext cx="2321700" cy="4674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Poppins ExtraBold"/>
              <a:buNone/>
              <a:defRPr sz="21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Poppins Black"/>
              <a:buNone/>
              <a:defRPr sz="3000"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○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■"/>
              <a:defRPr sz="16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0"/>
          <p:cNvSpPr txBox="1">
            <a:spLocks noGrp="1"/>
          </p:cNvSpPr>
          <p:nvPr>
            <p:ph type="ctrTitle"/>
          </p:nvPr>
        </p:nvSpPr>
        <p:spPr>
          <a:xfrm flipH="1">
            <a:off x="719994" y="1653000"/>
            <a:ext cx="3847200" cy="14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rgbClr val="FFFFFF"/>
                </a:solidFill>
              </a:rPr>
              <a:t>Optimización de Rendimiento en Maratones: </a:t>
            </a:r>
            <a:endParaRPr lang="es-EC" sz="2800" dirty="0">
              <a:solidFill>
                <a:srgbClr val="FEFF00"/>
              </a:solidFill>
            </a:endParaRPr>
          </a:p>
        </p:txBody>
      </p:sp>
      <p:sp>
        <p:nvSpPr>
          <p:cNvPr id="933" name="Google Shape;933;p30"/>
          <p:cNvSpPr txBox="1">
            <a:spLocks noGrp="1"/>
          </p:cNvSpPr>
          <p:nvPr>
            <p:ph type="subTitle" idx="1"/>
          </p:nvPr>
        </p:nvSpPr>
        <p:spPr>
          <a:xfrm flipH="1">
            <a:off x="719994" y="3083050"/>
            <a:ext cx="38472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0" dirty="0">
                <a:effectLst/>
                <a:latin typeface="Söhne"/>
              </a:rPr>
              <a:t>Un Enfoque de Regresión </a:t>
            </a:r>
            <a:r>
              <a:rPr lang="es-ES" b="1" dirty="0">
                <a:latin typeface="Söhne"/>
              </a:rPr>
              <a:t>Lineal</a:t>
            </a:r>
            <a:endParaRPr lang="en-US" dirty="0"/>
          </a:p>
        </p:txBody>
      </p:sp>
      <p:pic>
        <p:nvPicPr>
          <p:cNvPr id="934" name="Google Shape;934;p30"/>
          <p:cNvPicPr preferRelativeResize="0"/>
          <p:nvPr/>
        </p:nvPicPr>
        <p:blipFill rotWithShape="1">
          <a:blip r:embed="rId3">
            <a:alphaModFix/>
          </a:blip>
          <a:srcRect l="44243" r="-489"/>
          <a:stretch/>
        </p:blipFill>
        <p:spPr>
          <a:xfrm>
            <a:off x="4974380" y="662000"/>
            <a:ext cx="3847200" cy="3847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5" name="Google Shape;935;p30"/>
          <p:cNvSpPr/>
          <p:nvPr/>
        </p:nvSpPr>
        <p:spPr>
          <a:xfrm rot="2313811">
            <a:off x="4974521" y="662434"/>
            <a:ext cx="3847081" cy="3847081"/>
          </a:xfrm>
          <a:prstGeom prst="arc">
            <a:avLst>
              <a:gd name="adj1" fmla="val 16200000"/>
              <a:gd name="adj2" fmla="val 5384052"/>
            </a:avLst>
          </a:prstGeom>
          <a:solidFill>
            <a:srgbClr val="FEFF00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6" name="Google Shape;936;p30"/>
          <p:cNvGrpSpPr/>
          <p:nvPr/>
        </p:nvGrpSpPr>
        <p:grpSpPr>
          <a:xfrm flipH="1">
            <a:off x="7514458" y="539995"/>
            <a:ext cx="1430869" cy="1290311"/>
            <a:chOff x="905425" y="238125"/>
            <a:chExt cx="5807100" cy="5236650"/>
          </a:xfrm>
        </p:grpSpPr>
        <p:sp>
          <p:nvSpPr>
            <p:cNvPr id="937" name="Google Shape;937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3" name="Google Shape;963;p30"/>
          <p:cNvGrpSpPr/>
          <p:nvPr/>
        </p:nvGrpSpPr>
        <p:grpSpPr>
          <a:xfrm flipH="1">
            <a:off x="381157" y="1034543"/>
            <a:ext cx="685819" cy="618448"/>
            <a:chOff x="905425" y="238125"/>
            <a:chExt cx="5807100" cy="5236650"/>
          </a:xfrm>
        </p:grpSpPr>
        <p:sp>
          <p:nvSpPr>
            <p:cNvPr id="964" name="Google Shape;964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0" name="Google Shape;990;p30"/>
          <p:cNvGrpSpPr/>
          <p:nvPr/>
        </p:nvGrpSpPr>
        <p:grpSpPr>
          <a:xfrm flipH="1">
            <a:off x="796736" y="4366211"/>
            <a:ext cx="1357119" cy="1223805"/>
            <a:chOff x="905425" y="238125"/>
            <a:chExt cx="5807100" cy="5236650"/>
          </a:xfrm>
        </p:grpSpPr>
        <p:sp>
          <p:nvSpPr>
            <p:cNvPr id="991" name="Google Shape;991;p30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30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30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30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rgbClr val="FEFF00"/>
            </a:solidFill>
            <a:ln w="9525" cap="flat" cmpd="sng">
              <a:solidFill>
                <a:srgbClr val="FE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3"/>
          <p:cNvSpPr txBox="1">
            <a:spLocks noGrp="1"/>
          </p:cNvSpPr>
          <p:nvPr>
            <p:ph type="title"/>
          </p:nvPr>
        </p:nvSpPr>
        <p:spPr>
          <a:xfrm>
            <a:off x="531042" y="74179"/>
            <a:ext cx="4202100" cy="7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>
                <a:solidFill>
                  <a:schemeClr val="lt2"/>
                </a:solidFill>
              </a:rPr>
              <a:t>EVAL</a:t>
            </a:r>
            <a:r>
              <a:rPr lang="es-EC" dirty="0"/>
              <a:t>UACIÓN</a:t>
            </a:r>
          </a:p>
        </p:txBody>
      </p:sp>
      <p:sp>
        <p:nvSpPr>
          <p:cNvPr id="1045" name="Google Shape;1045;p33"/>
          <p:cNvSpPr txBox="1">
            <a:spLocks noGrp="1"/>
          </p:cNvSpPr>
          <p:nvPr>
            <p:ph type="subTitle" idx="1"/>
          </p:nvPr>
        </p:nvSpPr>
        <p:spPr>
          <a:xfrm>
            <a:off x="609492" y="221631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EN EL CONJUNTO TEST:</a:t>
            </a:r>
          </a:p>
          <a:p>
            <a:pPr algn="l"/>
            <a:endParaRPr lang="es-ES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Modelo: Linear </a:t>
            </a:r>
            <a:r>
              <a:rPr lang="es-ES" b="1" i="0" dirty="0" err="1">
                <a:solidFill>
                  <a:schemeClr val="bg1"/>
                </a:solidFill>
                <a:effectLst/>
                <a:latin typeface="Söhne"/>
              </a:rPr>
              <a:t>Regression</a:t>
            </a:r>
            <a:endParaRPr lang="es-ES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MAE (Error Absoluto Medio):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 0.0720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MSE (Error Cuadrático Medio):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 0.00768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R2 (Coeficiente de Determinación):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 0.9374</a:t>
            </a:r>
          </a:p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Modelo: Ridge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MAE: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 0.0720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MSE: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 0.00768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R2: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 0.9375</a:t>
            </a:r>
          </a:p>
          <a:p>
            <a:pPr algn="l"/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Modelo: Lasso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MAE: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 0.1082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MSE: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 0.0162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1"/>
                </a:solidFill>
                <a:effectLst/>
                <a:latin typeface="Söhne"/>
              </a:rPr>
              <a:t>R2:</a:t>
            </a:r>
            <a:r>
              <a:rPr lang="es-ES" b="0" i="0" dirty="0">
                <a:solidFill>
                  <a:schemeClr val="bg1"/>
                </a:solidFill>
                <a:effectLst/>
                <a:latin typeface="Söhne"/>
              </a:rPr>
              <a:t> 0.8681</a:t>
            </a:r>
          </a:p>
        </p:txBody>
      </p:sp>
      <p:pic>
        <p:nvPicPr>
          <p:cNvPr id="1046" name="Google Shape;10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200" y="309425"/>
            <a:ext cx="3658800" cy="3658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7" name="Google Shape;1047;p33"/>
          <p:cNvSpPr/>
          <p:nvPr/>
        </p:nvSpPr>
        <p:spPr>
          <a:xfrm rot="3465251">
            <a:off x="4760918" y="304904"/>
            <a:ext cx="3667678" cy="3667678"/>
          </a:xfrm>
          <a:prstGeom prst="arc">
            <a:avLst>
              <a:gd name="adj1" fmla="val 16200000"/>
              <a:gd name="adj2" fmla="val 5384052"/>
            </a:avLst>
          </a:prstGeom>
          <a:solidFill>
            <a:srgbClr val="FEFF00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8" name="Google Shape;1048;p33"/>
          <p:cNvGrpSpPr/>
          <p:nvPr/>
        </p:nvGrpSpPr>
        <p:grpSpPr>
          <a:xfrm>
            <a:off x="4001191" y="539995"/>
            <a:ext cx="1430869" cy="1290311"/>
            <a:chOff x="905425" y="238125"/>
            <a:chExt cx="5807100" cy="5236650"/>
          </a:xfrm>
        </p:grpSpPr>
        <p:sp>
          <p:nvSpPr>
            <p:cNvPr id="1049" name="Google Shape;1049;p33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4209E03-F2CE-E159-C530-56DA48033A10}"/>
              </a:ext>
            </a:extLst>
          </p:cNvPr>
          <p:cNvSpPr/>
          <p:nvPr/>
        </p:nvSpPr>
        <p:spPr>
          <a:xfrm>
            <a:off x="767321" y="2727036"/>
            <a:ext cx="1933149" cy="947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B4C3D-35F4-622D-0CCB-C5F4FB9BC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E4A588C-A696-89C8-3B77-BC31B1E4C9CC}"/>
              </a:ext>
            </a:extLst>
          </p:cNvPr>
          <p:cNvSpPr txBox="1">
            <a:spLocks/>
          </p:cNvSpPr>
          <p:nvPr/>
        </p:nvSpPr>
        <p:spPr>
          <a:xfrm>
            <a:off x="720000" y="253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3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s-ES" dirty="0"/>
              <a:t>Predicciones</a:t>
            </a:r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73FC2A-BBA5-0282-8221-519084501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0" t="43885" r="54392" b="21412"/>
          <a:stretch/>
        </p:blipFill>
        <p:spPr>
          <a:xfrm>
            <a:off x="1085317" y="1329162"/>
            <a:ext cx="6716994" cy="33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13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4"/>
          <p:cNvSpPr txBox="1">
            <a:spLocks noGrp="1"/>
          </p:cNvSpPr>
          <p:nvPr>
            <p:ph type="title"/>
          </p:nvPr>
        </p:nvSpPr>
        <p:spPr>
          <a:xfrm>
            <a:off x="381680" y="3051777"/>
            <a:ext cx="4072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CONCLUSIÓN  </a:t>
            </a:r>
            <a:r>
              <a:rPr lang="en" dirty="0">
                <a:solidFill>
                  <a:schemeClr val="lt2"/>
                </a:solidFill>
              </a:rPr>
              <a:t>FINAL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082" name="Google Shape;1082;p34"/>
          <p:cNvPicPr preferRelativeResize="0"/>
          <p:nvPr/>
        </p:nvPicPr>
        <p:blipFill rotWithShape="1">
          <a:blip r:embed="rId3">
            <a:alphaModFix/>
          </a:blip>
          <a:srcRect l="9360" r="34383"/>
          <a:stretch/>
        </p:blipFill>
        <p:spPr>
          <a:xfrm flipH="1">
            <a:off x="5017759" y="764985"/>
            <a:ext cx="3360000" cy="3360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083" name="Google Shape;1083;p34"/>
          <p:cNvGrpSpPr/>
          <p:nvPr/>
        </p:nvGrpSpPr>
        <p:grpSpPr>
          <a:xfrm>
            <a:off x="5017748" y="3261047"/>
            <a:ext cx="1422159" cy="1282456"/>
            <a:chOff x="905425" y="238125"/>
            <a:chExt cx="5807100" cy="5236650"/>
          </a:xfrm>
        </p:grpSpPr>
        <p:sp>
          <p:nvSpPr>
            <p:cNvPr id="1084" name="Google Shape;1084;p34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51"/>
          <p:cNvSpPr txBox="1">
            <a:spLocks noGrp="1"/>
          </p:cNvSpPr>
          <p:nvPr>
            <p:ph type="body" idx="1"/>
          </p:nvPr>
        </p:nvSpPr>
        <p:spPr>
          <a:xfrm>
            <a:off x="1002011" y="1105881"/>
            <a:ext cx="3395700" cy="21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EL MODELO DE REGRESION LINEAL RIDGE </a:t>
            </a:r>
            <a:r>
              <a:rPr lang="en" dirty="0"/>
              <a:t> </a:t>
            </a:r>
            <a:r>
              <a:rPr lang="en" dirty="0">
                <a:solidFill>
                  <a:schemeClr val="lt2"/>
                </a:solidFill>
                <a:highlight>
                  <a:srgbClr val="000000"/>
                </a:highlight>
              </a:rPr>
              <a:t>DESTACÓ COMO ELECCIÓN OPTIMA.</a:t>
            </a:r>
            <a:endParaRPr dirty="0">
              <a:solidFill>
                <a:schemeClr val="lt2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48A31F-20F3-B551-E873-2068CB7A98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725" y="1658565"/>
            <a:ext cx="8243813" cy="2215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demostrando una precisión sobresaliente en la predicción del tiempo de maratón, proporcionando valiosa información para la planificación del entrenamiento.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7093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2"/>
          <p:cNvSpPr/>
          <p:nvPr/>
        </p:nvSpPr>
        <p:spPr>
          <a:xfrm>
            <a:off x="4180700" y="838550"/>
            <a:ext cx="789600" cy="78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2"/>
          <p:cNvSpPr txBox="1">
            <a:spLocks noGrp="1"/>
          </p:cNvSpPr>
          <p:nvPr>
            <p:ph type="title"/>
          </p:nvPr>
        </p:nvSpPr>
        <p:spPr>
          <a:xfrm>
            <a:off x="1905600" y="1725037"/>
            <a:ext cx="5368800" cy="17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/>
              <a:t>THANK YOU </a:t>
            </a:r>
            <a:endParaRPr sz="5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>
                <a:solidFill>
                  <a:schemeClr val="lt2"/>
                </a:solidFill>
                <a:highlight>
                  <a:srgbClr val="000000"/>
                </a:highlight>
              </a:rPr>
              <a:t>GRACIAS!</a:t>
            </a:r>
            <a:endParaRPr sz="7600" dirty="0">
              <a:solidFill>
                <a:schemeClr val="lt2"/>
              </a:solidFill>
              <a:highlight>
                <a:srgbClr val="000000"/>
              </a:highlight>
            </a:endParaRPr>
          </a:p>
        </p:txBody>
      </p:sp>
      <p:grpSp>
        <p:nvGrpSpPr>
          <p:cNvPr id="1347" name="Google Shape;1347;p42"/>
          <p:cNvGrpSpPr/>
          <p:nvPr/>
        </p:nvGrpSpPr>
        <p:grpSpPr>
          <a:xfrm>
            <a:off x="4298291" y="929591"/>
            <a:ext cx="554418" cy="607518"/>
            <a:chOff x="720009" y="889577"/>
            <a:chExt cx="554418" cy="607518"/>
          </a:xfrm>
        </p:grpSpPr>
        <p:sp>
          <p:nvSpPr>
            <p:cNvPr id="1348" name="Google Shape;1348;p42"/>
            <p:cNvSpPr/>
            <p:nvPr/>
          </p:nvSpPr>
          <p:spPr>
            <a:xfrm>
              <a:off x="809683" y="1065070"/>
              <a:ext cx="375112" cy="375129"/>
            </a:xfrm>
            <a:custGeom>
              <a:avLst/>
              <a:gdLst/>
              <a:ahLst/>
              <a:cxnLst/>
              <a:rect l="l" t="t" r="r" b="b"/>
              <a:pathLst>
                <a:path w="10571" h="10570" extrusionOk="0">
                  <a:moveTo>
                    <a:pt x="5285" y="666"/>
                  </a:moveTo>
                  <a:cubicBezTo>
                    <a:pt x="7826" y="666"/>
                    <a:pt x="9904" y="2744"/>
                    <a:pt x="9904" y="5285"/>
                  </a:cubicBezTo>
                  <a:cubicBezTo>
                    <a:pt x="9904" y="7825"/>
                    <a:pt x="7826" y="9890"/>
                    <a:pt x="5285" y="9890"/>
                  </a:cubicBezTo>
                  <a:cubicBezTo>
                    <a:pt x="2745" y="9890"/>
                    <a:pt x="666" y="7825"/>
                    <a:pt x="666" y="5285"/>
                  </a:cubicBezTo>
                  <a:cubicBezTo>
                    <a:pt x="666" y="2744"/>
                    <a:pt x="2745" y="666"/>
                    <a:pt x="5285" y="666"/>
                  </a:cubicBezTo>
                  <a:close/>
                  <a:moveTo>
                    <a:pt x="5285" y="0"/>
                  </a:moveTo>
                  <a:cubicBezTo>
                    <a:pt x="2378" y="0"/>
                    <a:pt x="1" y="2378"/>
                    <a:pt x="1" y="5285"/>
                  </a:cubicBezTo>
                  <a:cubicBezTo>
                    <a:pt x="1" y="8193"/>
                    <a:pt x="2378" y="10570"/>
                    <a:pt x="5285" y="10570"/>
                  </a:cubicBezTo>
                  <a:cubicBezTo>
                    <a:pt x="8192" y="10570"/>
                    <a:pt x="10570" y="8193"/>
                    <a:pt x="10570" y="5285"/>
                  </a:cubicBezTo>
                  <a:cubicBezTo>
                    <a:pt x="10570" y="2378"/>
                    <a:pt x="8192" y="0"/>
                    <a:pt x="52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985623" y="1117132"/>
              <a:ext cx="23668" cy="24133"/>
            </a:xfrm>
            <a:custGeom>
              <a:avLst/>
              <a:gdLst/>
              <a:ahLst/>
              <a:cxnLst/>
              <a:rect l="l" t="t" r="r" b="b"/>
              <a:pathLst>
                <a:path w="667" h="680" extrusionOk="0">
                  <a:moveTo>
                    <a:pt x="327" y="0"/>
                  </a:moveTo>
                  <a:cubicBezTo>
                    <a:pt x="245" y="0"/>
                    <a:pt x="164" y="42"/>
                    <a:pt x="96" y="109"/>
                  </a:cubicBezTo>
                  <a:cubicBezTo>
                    <a:pt x="28" y="163"/>
                    <a:pt x="1" y="259"/>
                    <a:pt x="1" y="340"/>
                  </a:cubicBezTo>
                  <a:cubicBezTo>
                    <a:pt x="1" y="422"/>
                    <a:pt x="28" y="517"/>
                    <a:pt x="96" y="571"/>
                  </a:cubicBezTo>
                  <a:cubicBezTo>
                    <a:pt x="164" y="639"/>
                    <a:pt x="245" y="680"/>
                    <a:pt x="327" y="680"/>
                  </a:cubicBezTo>
                  <a:cubicBezTo>
                    <a:pt x="422" y="680"/>
                    <a:pt x="504" y="639"/>
                    <a:pt x="571" y="571"/>
                  </a:cubicBezTo>
                  <a:cubicBezTo>
                    <a:pt x="626" y="517"/>
                    <a:pt x="667" y="422"/>
                    <a:pt x="667" y="340"/>
                  </a:cubicBezTo>
                  <a:cubicBezTo>
                    <a:pt x="667" y="259"/>
                    <a:pt x="626" y="163"/>
                    <a:pt x="571" y="109"/>
                  </a:cubicBezTo>
                  <a:cubicBezTo>
                    <a:pt x="504" y="42"/>
                    <a:pt x="422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2"/>
            <p:cNvSpPr/>
            <p:nvPr/>
          </p:nvSpPr>
          <p:spPr>
            <a:xfrm>
              <a:off x="985623" y="1363993"/>
              <a:ext cx="23668" cy="23672"/>
            </a:xfrm>
            <a:custGeom>
              <a:avLst/>
              <a:gdLst/>
              <a:ahLst/>
              <a:cxnLst/>
              <a:rect l="l" t="t" r="r" b="b"/>
              <a:pathLst>
                <a:path w="667" h="667" extrusionOk="0">
                  <a:moveTo>
                    <a:pt x="327" y="0"/>
                  </a:moveTo>
                  <a:cubicBezTo>
                    <a:pt x="245" y="0"/>
                    <a:pt x="164" y="41"/>
                    <a:pt x="96" y="96"/>
                  </a:cubicBezTo>
                  <a:cubicBezTo>
                    <a:pt x="28" y="163"/>
                    <a:pt x="1" y="245"/>
                    <a:pt x="1" y="340"/>
                  </a:cubicBezTo>
                  <a:cubicBezTo>
                    <a:pt x="1" y="422"/>
                    <a:pt x="28" y="516"/>
                    <a:pt x="96" y="571"/>
                  </a:cubicBezTo>
                  <a:cubicBezTo>
                    <a:pt x="164" y="639"/>
                    <a:pt x="245" y="666"/>
                    <a:pt x="327" y="666"/>
                  </a:cubicBezTo>
                  <a:cubicBezTo>
                    <a:pt x="422" y="666"/>
                    <a:pt x="504" y="639"/>
                    <a:pt x="571" y="571"/>
                  </a:cubicBezTo>
                  <a:cubicBezTo>
                    <a:pt x="626" y="516"/>
                    <a:pt x="667" y="422"/>
                    <a:pt x="667" y="340"/>
                  </a:cubicBezTo>
                  <a:cubicBezTo>
                    <a:pt x="667" y="245"/>
                    <a:pt x="626" y="163"/>
                    <a:pt x="571" y="96"/>
                  </a:cubicBezTo>
                  <a:cubicBezTo>
                    <a:pt x="504" y="41"/>
                    <a:pt x="422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2"/>
            <p:cNvSpPr/>
            <p:nvPr/>
          </p:nvSpPr>
          <p:spPr>
            <a:xfrm>
              <a:off x="1109044" y="1240563"/>
              <a:ext cx="23668" cy="23672"/>
            </a:xfrm>
            <a:custGeom>
              <a:avLst/>
              <a:gdLst/>
              <a:ahLst/>
              <a:cxnLst/>
              <a:rect l="l" t="t" r="r" b="b"/>
              <a:pathLst>
                <a:path w="667" h="667" extrusionOk="0">
                  <a:moveTo>
                    <a:pt x="327" y="0"/>
                  </a:moveTo>
                  <a:cubicBezTo>
                    <a:pt x="245" y="0"/>
                    <a:pt x="151" y="41"/>
                    <a:pt x="96" y="96"/>
                  </a:cubicBezTo>
                  <a:cubicBezTo>
                    <a:pt x="28" y="163"/>
                    <a:pt x="1" y="245"/>
                    <a:pt x="1" y="340"/>
                  </a:cubicBezTo>
                  <a:cubicBezTo>
                    <a:pt x="1" y="422"/>
                    <a:pt x="28" y="516"/>
                    <a:pt x="96" y="571"/>
                  </a:cubicBezTo>
                  <a:cubicBezTo>
                    <a:pt x="151" y="639"/>
                    <a:pt x="245" y="666"/>
                    <a:pt x="327" y="666"/>
                  </a:cubicBezTo>
                  <a:cubicBezTo>
                    <a:pt x="422" y="666"/>
                    <a:pt x="504" y="639"/>
                    <a:pt x="571" y="571"/>
                  </a:cubicBezTo>
                  <a:cubicBezTo>
                    <a:pt x="626" y="516"/>
                    <a:pt x="667" y="422"/>
                    <a:pt x="667" y="340"/>
                  </a:cubicBezTo>
                  <a:cubicBezTo>
                    <a:pt x="667" y="245"/>
                    <a:pt x="626" y="163"/>
                    <a:pt x="571" y="96"/>
                  </a:cubicBezTo>
                  <a:cubicBezTo>
                    <a:pt x="504" y="41"/>
                    <a:pt x="422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2"/>
            <p:cNvSpPr/>
            <p:nvPr/>
          </p:nvSpPr>
          <p:spPr>
            <a:xfrm>
              <a:off x="862202" y="1240563"/>
              <a:ext cx="23704" cy="23672"/>
            </a:xfrm>
            <a:custGeom>
              <a:avLst/>
              <a:gdLst/>
              <a:ahLst/>
              <a:cxnLst/>
              <a:rect l="l" t="t" r="r" b="b"/>
              <a:pathLst>
                <a:path w="668" h="667" extrusionOk="0">
                  <a:moveTo>
                    <a:pt x="327" y="0"/>
                  </a:moveTo>
                  <a:cubicBezTo>
                    <a:pt x="245" y="0"/>
                    <a:pt x="164" y="41"/>
                    <a:pt x="97" y="96"/>
                  </a:cubicBezTo>
                  <a:cubicBezTo>
                    <a:pt x="28" y="163"/>
                    <a:pt x="1" y="245"/>
                    <a:pt x="1" y="340"/>
                  </a:cubicBezTo>
                  <a:cubicBezTo>
                    <a:pt x="1" y="422"/>
                    <a:pt x="28" y="516"/>
                    <a:pt x="97" y="571"/>
                  </a:cubicBezTo>
                  <a:cubicBezTo>
                    <a:pt x="164" y="639"/>
                    <a:pt x="245" y="666"/>
                    <a:pt x="327" y="666"/>
                  </a:cubicBezTo>
                  <a:cubicBezTo>
                    <a:pt x="423" y="666"/>
                    <a:pt x="504" y="639"/>
                    <a:pt x="571" y="571"/>
                  </a:cubicBezTo>
                  <a:cubicBezTo>
                    <a:pt x="626" y="516"/>
                    <a:pt x="667" y="422"/>
                    <a:pt x="667" y="340"/>
                  </a:cubicBezTo>
                  <a:cubicBezTo>
                    <a:pt x="667" y="245"/>
                    <a:pt x="626" y="163"/>
                    <a:pt x="571" y="96"/>
                  </a:cubicBezTo>
                  <a:cubicBezTo>
                    <a:pt x="504" y="41"/>
                    <a:pt x="423" y="0"/>
                    <a:pt x="3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2"/>
            <p:cNvSpPr/>
            <p:nvPr/>
          </p:nvSpPr>
          <p:spPr>
            <a:xfrm>
              <a:off x="898398" y="1327830"/>
              <a:ext cx="23633" cy="23636"/>
            </a:xfrm>
            <a:custGeom>
              <a:avLst/>
              <a:gdLst/>
              <a:ahLst/>
              <a:cxnLst/>
              <a:rect l="l" t="t" r="r" b="b"/>
              <a:pathLst>
                <a:path w="666" h="666" extrusionOk="0">
                  <a:moveTo>
                    <a:pt x="326" y="1"/>
                  </a:moveTo>
                  <a:cubicBezTo>
                    <a:pt x="245" y="1"/>
                    <a:pt x="163" y="41"/>
                    <a:pt x="95" y="95"/>
                  </a:cubicBezTo>
                  <a:cubicBezTo>
                    <a:pt x="28" y="164"/>
                    <a:pt x="0" y="245"/>
                    <a:pt x="0" y="340"/>
                  </a:cubicBezTo>
                  <a:cubicBezTo>
                    <a:pt x="0" y="421"/>
                    <a:pt x="28" y="517"/>
                    <a:pt x="95" y="571"/>
                  </a:cubicBezTo>
                  <a:cubicBezTo>
                    <a:pt x="163" y="639"/>
                    <a:pt x="245" y="666"/>
                    <a:pt x="326" y="666"/>
                  </a:cubicBezTo>
                  <a:cubicBezTo>
                    <a:pt x="421" y="666"/>
                    <a:pt x="502" y="639"/>
                    <a:pt x="571" y="571"/>
                  </a:cubicBezTo>
                  <a:cubicBezTo>
                    <a:pt x="625" y="517"/>
                    <a:pt x="665" y="421"/>
                    <a:pt x="665" y="340"/>
                  </a:cubicBezTo>
                  <a:cubicBezTo>
                    <a:pt x="665" y="245"/>
                    <a:pt x="625" y="164"/>
                    <a:pt x="571" y="95"/>
                  </a:cubicBezTo>
                  <a:cubicBezTo>
                    <a:pt x="502" y="41"/>
                    <a:pt x="421" y="1"/>
                    <a:pt x="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1072919" y="1327830"/>
              <a:ext cx="23633" cy="23636"/>
            </a:xfrm>
            <a:custGeom>
              <a:avLst/>
              <a:gdLst/>
              <a:ahLst/>
              <a:cxnLst/>
              <a:rect l="l" t="t" r="r" b="b"/>
              <a:pathLst>
                <a:path w="666" h="666" extrusionOk="0">
                  <a:moveTo>
                    <a:pt x="326" y="1"/>
                  </a:moveTo>
                  <a:cubicBezTo>
                    <a:pt x="245" y="1"/>
                    <a:pt x="149" y="41"/>
                    <a:pt x="95" y="95"/>
                  </a:cubicBezTo>
                  <a:cubicBezTo>
                    <a:pt x="27" y="164"/>
                    <a:pt x="0" y="245"/>
                    <a:pt x="0" y="340"/>
                  </a:cubicBezTo>
                  <a:cubicBezTo>
                    <a:pt x="0" y="421"/>
                    <a:pt x="27" y="517"/>
                    <a:pt x="95" y="571"/>
                  </a:cubicBezTo>
                  <a:cubicBezTo>
                    <a:pt x="149" y="639"/>
                    <a:pt x="245" y="666"/>
                    <a:pt x="326" y="666"/>
                  </a:cubicBezTo>
                  <a:cubicBezTo>
                    <a:pt x="421" y="666"/>
                    <a:pt x="502" y="639"/>
                    <a:pt x="571" y="571"/>
                  </a:cubicBezTo>
                  <a:cubicBezTo>
                    <a:pt x="625" y="517"/>
                    <a:pt x="665" y="421"/>
                    <a:pt x="665" y="340"/>
                  </a:cubicBezTo>
                  <a:cubicBezTo>
                    <a:pt x="665" y="245"/>
                    <a:pt x="625" y="164"/>
                    <a:pt x="571" y="95"/>
                  </a:cubicBezTo>
                  <a:cubicBezTo>
                    <a:pt x="502" y="41"/>
                    <a:pt x="421" y="1"/>
                    <a:pt x="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2"/>
            <p:cNvSpPr/>
            <p:nvPr/>
          </p:nvSpPr>
          <p:spPr>
            <a:xfrm>
              <a:off x="898398" y="1153295"/>
              <a:ext cx="23633" cy="24169"/>
            </a:xfrm>
            <a:custGeom>
              <a:avLst/>
              <a:gdLst/>
              <a:ahLst/>
              <a:cxnLst/>
              <a:rect l="l" t="t" r="r" b="b"/>
              <a:pathLst>
                <a:path w="666" h="681" extrusionOk="0">
                  <a:moveTo>
                    <a:pt x="326" y="1"/>
                  </a:moveTo>
                  <a:cubicBezTo>
                    <a:pt x="245" y="1"/>
                    <a:pt x="163" y="41"/>
                    <a:pt x="95" y="109"/>
                  </a:cubicBezTo>
                  <a:cubicBezTo>
                    <a:pt x="28" y="164"/>
                    <a:pt x="0" y="245"/>
                    <a:pt x="0" y="340"/>
                  </a:cubicBezTo>
                  <a:cubicBezTo>
                    <a:pt x="0" y="421"/>
                    <a:pt x="28" y="517"/>
                    <a:pt x="95" y="571"/>
                  </a:cubicBezTo>
                  <a:cubicBezTo>
                    <a:pt x="163" y="639"/>
                    <a:pt x="245" y="680"/>
                    <a:pt x="326" y="680"/>
                  </a:cubicBezTo>
                  <a:cubicBezTo>
                    <a:pt x="421" y="680"/>
                    <a:pt x="502" y="639"/>
                    <a:pt x="571" y="571"/>
                  </a:cubicBezTo>
                  <a:cubicBezTo>
                    <a:pt x="625" y="517"/>
                    <a:pt x="665" y="421"/>
                    <a:pt x="665" y="340"/>
                  </a:cubicBezTo>
                  <a:cubicBezTo>
                    <a:pt x="665" y="245"/>
                    <a:pt x="625" y="164"/>
                    <a:pt x="571" y="109"/>
                  </a:cubicBezTo>
                  <a:cubicBezTo>
                    <a:pt x="502" y="41"/>
                    <a:pt x="421" y="1"/>
                    <a:pt x="3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2"/>
            <p:cNvSpPr/>
            <p:nvPr/>
          </p:nvSpPr>
          <p:spPr>
            <a:xfrm>
              <a:off x="959150" y="1153544"/>
              <a:ext cx="138356" cy="137204"/>
            </a:xfrm>
            <a:custGeom>
              <a:avLst/>
              <a:gdLst/>
              <a:ahLst/>
              <a:cxnLst/>
              <a:rect l="l" t="t" r="r" b="b"/>
              <a:pathLst>
                <a:path w="3899" h="3866" extrusionOk="0">
                  <a:moveTo>
                    <a:pt x="1073" y="2385"/>
                  </a:moveTo>
                  <a:cubicBezTo>
                    <a:pt x="1290" y="2385"/>
                    <a:pt x="1480" y="2575"/>
                    <a:pt x="1480" y="2792"/>
                  </a:cubicBezTo>
                  <a:cubicBezTo>
                    <a:pt x="1480" y="3010"/>
                    <a:pt x="1290" y="3186"/>
                    <a:pt x="1073" y="3186"/>
                  </a:cubicBezTo>
                  <a:cubicBezTo>
                    <a:pt x="855" y="3186"/>
                    <a:pt x="679" y="3010"/>
                    <a:pt x="679" y="2792"/>
                  </a:cubicBezTo>
                  <a:cubicBezTo>
                    <a:pt x="679" y="2575"/>
                    <a:pt x="855" y="2385"/>
                    <a:pt x="1073" y="2385"/>
                  </a:cubicBezTo>
                  <a:close/>
                  <a:moveTo>
                    <a:pt x="3539" y="1"/>
                  </a:moveTo>
                  <a:cubicBezTo>
                    <a:pt x="3454" y="1"/>
                    <a:pt x="3369" y="35"/>
                    <a:pt x="3301" y="102"/>
                  </a:cubicBezTo>
                  <a:lnTo>
                    <a:pt x="1562" y="1841"/>
                  </a:lnTo>
                  <a:cubicBezTo>
                    <a:pt x="1413" y="1760"/>
                    <a:pt x="1250" y="1719"/>
                    <a:pt x="1073" y="1719"/>
                  </a:cubicBezTo>
                  <a:cubicBezTo>
                    <a:pt x="489" y="1719"/>
                    <a:pt x="0" y="2195"/>
                    <a:pt x="0" y="2792"/>
                  </a:cubicBezTo>
                  <a:cubicBezTo>
                    <a:pt x="0" y="3376"/>
                    <a:pt x="489" y="3865"/>
                    <a:pt x="1073" y="3865"/>
                  </a:cubicBezTo>
                  <a:cubicBezTo>
                    <a:pt x="1658" y="3865"/>
                    <a:pt x="2147" y="3376"/>
                    <a:pt x="2147" y="2792"/>
                  </a:cubicBezTo>
                  <a:cubicBezTo>
                    <a:pt x="2147" y="2615"/>
                    <a:pt x="2105" y="2452"/>
                    <a:pt x="2024" y="2316"/>
                  </a:cubicBezTo>
                  <a:lnTo>
                    <a:pt x="3777" y="564"/>
                  </a:lnTo>
                  <a:cubicBezTo>
                    <a:pt x="3899" y="442"/>
                    <a:pt x="3899" y="224"/>
                    <a:pt x="3777" y="102"/>
                  </a:cubicBezTo>
                  <a:cubicBezTo>
                    <a:pt x="3709" y="35"/>
                    <a:pt x="3624" y="1"/>
                    <a:pt x="35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2"/>
            <p:cNvSpPr/>
            <p:nvPr/>
          </p:nvSpPr>
          <p:spPr>
            <a:xfrm>
              <a:off x="720009" y="889577"/>
              <a:ext cx="554418" cy="607518"/>
            </a:xfrm>
            <a:custGeom>
              <a:avLst/>
              <a:gdLst/>
              <a:ahLst/>
              <a:cxnLst/>
              <a:rect l="l" t="t" r="r" b="b"/>
              <a:pathLst>
                <a:path w="15624" h="17118" extrusionOk="0">
                  <a:moveTo>
                    <a:pt x="9239" y="666"/>
                  </a:moveTo>
                  <a:cubicBezTo>
                    <a:pt x="9524" y="666"/>
                    <a:pt x="9768" y="911"/>
                    <a:pt x="9768" y="1210"/>
                  </a:cubicBezTo>
                  <a:cubicBezTo>
                    <a:pt x="9768" y="1494"/>
                    <a:pt x="9524" y="1739"/>
                    <a:pt x="9239" y="1739"/>
                  </a:cubicBezTo>
                  <a:lnTo>
                    <a:pt x="6386" y="1739"/>
                  </a:lnTo>
                  <a:cubicBezTo>
                    <a:pt x="6100" y="1739"/>
                    <a:pt x="5856" y="1494"/>
                    <a:pt x="5856" y="1210"/>
                  </a:cubicBezTo>
                  <a:cubicBezTo>
                    <a:pt x="5856" y="911"/>
                    <a:pt x="6100" y="666"/>
                    <a:pt x="6386" y="666"/>
                  </a:cubicBezTo>
                  <a:close/>
                  <a:moveTo>
                    <a:pt x="8505" y="2405"/>
                  </a:moveTo>
                  <a:lnTo>
                    <a:pt x="8505" y="3383"/>
                  </a:lnTo>
                  <a:cubicBezTo>
                    <a:pt x="8274" y="3356"/>
                    <a:pt x="8043" y="3342"/>
                    <a:pt x="7812" y="3342"/>
                  </a:cubicBezTo>
                  <a:cubicBezTo>
                    <a:pt x="7581" y="3342"/>
                    <a:pt x="7350" y="3356"/>
                    <a:pt x="7119" y="3383"/>
                  </a:cubicBezTo>
                  <a:lnTo>
                    <a:pt x="7119" y="2405"/>
                  </a:lnTo>
                  <a:close/>
                  <a:moveTo>
                    <a:pt x="2365" y="3084"/>
                  </a:moveTo>
                  <a:cubicBezTo>
                    <a:pt x="2446" y="3084"/>
                    <a:pt x="2528" y="3112"/>
                    <a:pt x="2595" y="3179"/>
                  </a:cubicBezTo>
                  <a:cubicBezTo>
                    <a:pt x="2663" y="3233"/>
                    <a:pt x="2691" y="3329"/>
                    <a:pt x="2691" y="3410"/>
                  </a:cubicBezTo>
                  <a:cubicBezTo>
                    <a:pt x="2691" y="3492"/>
                    <a:pt x="2663" y="3574"/>
                    <a:pt x="2595" y="3641"/>
                  </a:cubicBezTo>
                  <a:lnTo>
                    <a:pt x="1223" y="5014"/>
                  </a:lnTo>
                  <a:cubicBezTo>
                    <a:pt x="1169" y="5068"/>
                    <a:pt x="1088" y="5108"/>
                    <a:pt x="992" y="5108"/>
                  </a:cubicBezTo>
                  <a:cubicBezTo>
                    <a:pt x="910" y="5108"/>
                    <a:pt x="829" y="5068"/>
                    <a:pt x="762" y="5014"/>
                  </a:cubicBezTo>
                  <a:cubicBezTo>
                    <a:pt x="707" y="4945"/>
                    <a:pt x="666" y="4864"/>
                    <a:pt x="666" y="4782"/>
                  </a:cubicBezTo>
                  <a:cubicBezTo>
                    <a:pt x="666" y="4688"/>
                    <a:pt x="707" y="4606"/>
                    <a:pt x="762" y="4552"/>
                  </a:cubicBezTo>
                  <a:lnTo>
                    <a:pt x="2133" y="3179"/>
                  </a:lnTo>
                  <a:cubicBezTo>
                    <a:pt x="2187" y="3112"/>
                    <a:pt x="2269" y="3084"/>
                    <a:pt x="2365" y="3084"/>
                  </a:cubicBezTo>
                  <a:close/>
                  <a:moveTo>
                    <a:pt x="13260" y="3084"/>
                  </a:moveTo>
                  <a:cubicBezTo>
                    <a:pt x="13355" y="3084"/>
                    <a:pt x="13436" y="3112"/>
                    <a:pt x="13491" y="3179"/>
                  </a:cubicBezTo>
                  <a:lnTo>
                    <a:pt x="14863" y="4552"/>
                  </a:lnTo>
                  <a:cubicBezTo>
                    <a:pt x="14931" y="4606"/>
                    <a:pt x="14958" y="4688"/>
                    <a:pt x="14958" y="4782"/>
                  </a:cubicBezTo>
                  <a:cubicBezTo>
                    <a:pt x="14958" y="4864"/>
                    <a:pt x="14931" y="4945"/>
                    <a:pt x="14863" y="5014"/>
                  </a:cubicBezTo>
                  <a:cubicBezTo>
                    <a:pt x="14795" y="5068"/>
                    <a:pt x="14713" y="5108"/>
                    <a:pt x="14632" y="5108"/>
                  </a:cubicBezTo>
                  <a:cubicBezTo>
                    <a:pt x="14537" y="5108"/>
                    <a:pt x="14456" y="5068"/>
                    <a:pt x="14401" y="5014"/>
                  </a:cubicBezTo>
                  <a:lnTo>
                    <a:pt x="13029" y="3641"/>
                  </a:lnTo>
                  <a:cubicBezTo>
                    <a:pt x="12974" y="3574"/>
                    <a:pt x="12934" y="3492"/>
                    <a:pt x="12934" y="3410"/>
                  </a:cubicBezTo>
                  <a:cubicBezTo>
                    <a:pt x="12934" y="3329"/>
                    <a:pt x="12974" y="3233"/>
                    <a:pt x="13029" y="3179"/>
                  </a:cubicBezTo>
                  <a:cubicBezTo>
                    <a:pt x="13097" y="3112"/>
                    <a:pt x="13179" y="3084"/>
                    <a:pt x="13260" y="3084"/>
                  </a:cubicBezTo>
                  <a:close/>
                  <a:moveTo>
                    <a:pt x="2649" y="4524"/>
                  </a:moveTo>
                  <a:lnTo>
                    <a:pt x="3220" y="5095"/>
                  </a:lnTo>
                  <a:cubicBezTo>
                    <a:pt x="3125" y="5177"/>
                    <a:pt x="2772" y="5543"/>
                    <a:pt x="2677" y="5638"/>
                  </a:cubicBezTo>
                  <a:lnTo>
                    <a:pt x="2106" y="5068"/>
                  </a:lnTo>
                  <a:lnTo>
                    <a:pt x="2649" y="4524"/>
                  </a:lnTo>
                  <a:close/>
                  <a:moveTo>
                    <a:pt x="12974" y="4524"/>
                  </a:moveTo>
                  <a:lnTo>
                    <a:pt x="13518" y="5068"/>
                  </a:lnTo>
                  <a:lnTo>
                    <a:pt x="12947" y="5638"/>
                  </a:lnTo>
                  <a:cubicBezTo>
                    <a:pt x="12866" y="5543"/>
                    <a:pt x="12499" y="5177"/>
                    <a:pt x="12404" y="5095"/>
                  </a:cubicBezTo>
                  <a:lnTo>
                    <a:pt x="12974" y="4524"/>
                  </a:lnTo>
                  <a:close/>
                  <a:moveTo>
                    <a:pt x="6386" y="0"/>
                  </a:moveTo>
                  <a:cubicBezTo>
                    <a:pt x="5734" y="0"/>
                    <a:pt x="5190" y="543"/>
                    <a:pt x="5190" y="1210"/>
                  </a:cubicBezTo>
                  <a:cubicBezTo>
                    <a:pt x="5190" y="1862"/>
                    <a:pt x="5734" y="2405"/>
                    <a:pt x="6386" y="2405"/>
                  </a:cubicBezTo>
                  <a:lnTo>
                    <a:pt x="6453" y="2405"/>
                  </a:lnTo>
                  <a:lnTo>
                    <a:pt x="6453" y="3478"/>
                  </a:lnTo>
                  <a:cubicBezTo>
                    <a:pt x="5475" y="3668"/>
                    <a:pt x="4551" y="4076"/>
                    <a:pt x="3736" y="4673"/>
                  </a:cubicBezTo>
                  <a:lnTo>
                    <a:pt x="3125" y="4048"/>
                  </a:lnTo>
                  <a:cubicBezTo>
                    <a:pt x="3274" y="3872"/>
                    <a:pt x="3356" y="3655"/>
                    <a:pt x="3356" y="3410"/>
                  </a:cubicBezTo>
                  <a:cubicBezTo>
                    <a:pt x="3356" y="3139"/>
                    <a:pt x="3261" y="2894"/>
                    <a:pt x="3071" y="2704"/>
                  </a:cubicBezTo>
                  <a:cubicBezTo>
                    <a:pt x="2881" y="2514"/>
                    <a:pt x="2636" y="2418"/>
                    <a:pt x="2365" y="2418"/>
                  </a:cubicBezTo>
                  <a:cubicBezTo>
                    <a:pt x="2093" y="2418"/>
                    <a:pt x="1848" y="2514"/>
                    <a:pt x="1658" y="2704"/>
                  </a:cubicBezTo>
                  <a:lnTo>
                    <a:pt x="285" y="4076"/>
                  </a:lnTo>
                  <a:cubicBezTo>
                    <a:pt x="95" y="4266"/>
                    <a:pt x="1" y="4510"/>
                    <a:pt x="1" y="4782"/>
                  </a:cubicBezTo>
                  <a:cubicBezTo>
                    <a:pt x="1" y="5041"/>
                    <a:pt x="95" y="5298"/>
                    <a:pt x="285" y="5488"/>
                  </a:cubicBezTo>
                  <a:cubicBezTo>
                    <a:pt x="476" y="5666"/>
                    <a:pt x="734" y="5774"/>
                    <a:pt x="992" y="5774"/>
                  </a:cubicBezTo>
                  <a:cubicBezTo>
                    <a:pt x="1236" y="5774"/>
                    <a:pt x="1454" y="5693"/>
                    <a:pt x="1631" y="5543"/>
                  </a:cubicBezTo>
                  <a:lnTo>
                    <a:pt x="2256" y="6155"/>
                  </a:lnTo>
                  <a:cubicBezTo>
                    <a:pt x="285" y="8858"/>
                    <a:pt x="517" y="12662"/>
                    <a:pt x="2948" y="15094"/>
                  </a:cubicBezTo>
                  <a:cubicBezTo>
                    <a:pt x="4049" y="16208"/>
                    <a:pt x="5516" y="16900"/>
                    <a:pt x="7065" y="17077"/>
                  </a:cubicBezTo>
                  <a:cubicBezTo>
                    <a:pt x="7310" y="17105"/>
                    <a:pt x="7554" y="17118"/>
                    <a:pt x="7812" y="17118"/>
                  </a:cubicBezTo>
                  <a:cubicBezTo>
                    <a:pt x="9089" y="17118"/>
                    <a:pt x="10353" y="16751"/>
                    <a:pt x="11440" y="16085"/>
                  </a:cubicBezTo>
                  <a:cubicBezTo>
                    <a:pt x="11603" y="15976"/>
                    <a:pt x="11643" y="15773"/>
                    <a:pt x="11548" y="15623"/>
                  </a:cubicBezTo>
                  <a:cubicBezTo>
                    <a:pt x="11487" y="15518"/>
                    <a:pt x="11381" y="15464"/>
                    <a:pt x="11269" y="15464"/>
                  </a:cubicBezTo>
                  <a:cubicBezTo>
                    <a:pt x="11208" y="15464"/>
                    <a:pt x="11145" y="15481"/>
                    <a:pt x="11086" y="15515"/>
                  </a:cubicBezTo>
                  <a:cubicBezTo>
                    <a:pt x="10071" y="16148"/>
                    <a:pt x="8939" y="16458"/>
                    <a:pt x="7813" y="16458"/>
                  </a:cubicBezTo>
                  <a:cubicBezTo>
                    <a:pt x="6211" y="16458"/>
                    <a:pt x="4623" y="15831"/>
                    <a:pt x="3410" y="14618"/>
                  </a:cubicBezTo>
                  <a:cubicBezTo>
                    <a:pt x="992" y="12200"/>
                    <a:pt x="992" y="8260"/>
                    <a:pt x="3410" y="5829"/>
                  </a:cubicBezTo>
                  <a:cubicBezTo>
                    <a:pt x="4593" y="4660"/>
                    <a:pt x="6154" y="4008"/>
                    <a:pt x="7812" y="4008"/>
                  </a:cubicBezTo>
                  <a:cubicBezTo>
                    <a:pt x="9469" y="4008"/>
                    <a:pt x="11032" y="4660"/>
                    <a:pt x="12213" y="5829"/>
                  </a:cubicBezTo>
                  <a:cubicBezTo>
                    <a:pt x="14265" y="7894"/>
                    <a:pt x="14632" y="11045"/>
                    <a:pt x="13097" y="13504"/>
                  </a:cubicBezTo>
                  <a:cubicBezTo>
                    <a:pt x="13001" y="13667"/>
                    <a:pt x="13043" y="13871"/>
                    <a:pt x="13206" y="13966"/>
                  </a:cubicBezTo>
                  <a:cubicBezTo>
                    <a:pt x="13259" y="14000"/>
                    <a:pt x="13321" y="14017"/>
                    <a:pt x="13382" y="14017"/>
                  </a:cubicBezTo>
                  <a:cubicBezTo>
                    <a:pt x="13494" y="14017"/>
                    <a:pt x="13606" y="13962"/>
                    <a:pt x="13668" y="13857"/>
                  </a:cubicBezTo>
                  <a:cubicBezTo>
                    <a:pt x="14469" y="12567"/>
                    <a:pt x="14822" y="11004"/>
                    <a:pt x="14659" y="9483"/>
                  </a:cubicBezTo>
                  <a:cubicBezTo>
                    <a:pt x="14523" y="8274"/>
                    <a:pt x="14075" y="7133"/>
                    <a:pt x="13369" y="6155"/>
                  </a:cubicBezTo>
                  <a:lnTo>
                    <a:pt x="13994" y="5543"/>
                  </a:lnTo>
                  <a:cubicBezTo>
                    <a:pt x="14170" y="5693"/>
                    <a:pt x="14387" y="5774"/>
                    <a:pt x="14632" y="5774"/>
                  </a:cubicBezTo>
                  <a:cubicBezTo>
                    <a:pt x="14890" y="5774"/>
                    <a:pt x="15148" y="5666"/>
                    <a:pt x="15338" y="5488"/>
                  </a:cubicBezTo>
                  <a:cubicBezTo>
                    <a:pt x="15528" y="5298"/>
                    <a:pt x="15624" y="5041"/>
                    <a:pt x="15624" y="4782"/>
                  </a:cubicBezTo>
                  <a:cubicBezTo>
                    <a:pt x="15624" y="4510"/>
                    <a:pt x="15528" y="4266"/>
                    <a:pt x="15338" y="4076"/>
                  </a:cubicBezTo>
                  <a:lnTo>
                    <a:pt x="13967" y="2704"/>
                  </a:lnTo>
                  <a:cubicBezTo>
                    <a:pt x="13776" y="2514"/>
                    <a:pt x="13532" y="2418"/>
                    <a:pt x="13260" y="2418"/>
                  </a:cubicBezTo>
                  <a:cubicBezTo>
                    <a:pt x="13001" y="2418"/>
                    <a:pt x="12744" y="2514"/>
                    <a:pt x="12554" y="2704"/>
                  </a:cubicBezTo>
                  <a:cubicBezTo>
                    <a:pt x="12363" y="2894"/>
                    <a:pt x="12268" y="3139"/>
                    <a:pt x="12268" y="3410"/>
                  </a:cubicBezTo>
                  <a:cubicBezTo>
                    <a:pt x="12268" y="3655"/>
                    <a:pt x="12349" y="3872"/>
                    <a:pt x="12499" y="4048"/>
                  </a:cubicBezTo>
                  <a:lnTo>
                    <a:pt x="11887" y="4673"/>
                  </a:lnTo>
                  <a:cubicBezTo>
                    <a:pt x="11072" y="4076"/>
                    <a:pt x="10148" y="3668"/>
                    <a:pt x="9170" y="3478"/>
                  </a:cubicBezTo>
                  <a:lnTo>
                    <a:pt x="9170" y="2405"/>
                  </a:lnTo>
                  <a:lnTo>
                    <a:pt x="9239" y="2405"/>
                  </a:lnTo>
                  <a:cubicBezTo>
                    <a:pt x="9891" y="2405"/>
                    <a:pt x="10434" y="1862"/>
                    <a:pt x="10434" y="1210"/>
                  </a:cubicBezTo>
                  <a:cubicBezTo>
                    <a:pt x="10434" y="543"/>
                    <a:pt x="9891" y="0"/>
                    <a:pt x="9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2"/>
            <p:cNvSpPr/>
            <p:nvPr/>
          </p:nvSpPr>
          <p:spPr>
            <a:xfrm>
              <a:off x="1149534" y="1404983"/>
              <a:ext cx="24165" cy="23636"/>
            </a:xfrm>
            <a:custGeom>
              <a:avLst/>
              <a:gdLst/>
              <a:ahLst/>
              <a:cxnLst/>
              <a:rect l="l" t="t" r="r" b="b"/>
              <a:pathLst>
                <a:path w="681" h="666" extrusionOk="0">
                  <a:moveTo>
                    <a:pt x="341" y="0"/>
                  </a:moveTo>
                  <a:cubicBezTo>
                    <a:pt x="259" y="0"/>
                    <a:pt x="164" y="41"/>
                    <a:pt x="109" y="95"/>
                  </a:cubicBezTo>
                  <a:cubicBezTo>
                    <a:pt x="42" y="163"/>
                    <a:pt x="1" y="245"/>
                    <a:pt x="1" y="339"/>
                  </a:cubicBezTo>
                  <a:cubicBezTo>
                    <a:pt x="1" y="421"/>
                    <a:pt x="42" y="517"/>
                    <a:pt x="109" y="571"/>
                  </a:cubicBezTo>
                  <a:cubicBezTo>
                    <a:pt x="164" y="638"/>
                    <a:pt x="259" y="665"/>
                    <a:pt x="341" y="665"/>
                  </a:cubicBezTo>
                  <a:cubicBezTo>
                    <a:pt x="436" y="665"/>
                    <a:pt x="517" y="638"/>
                    <a:pt x="571" y="571"/>
                  </a:cubicBezTo>
                  <a:cubicBezTo>
                    <a:pt x="640" y="517"/>
                    <a:pt x="680" y="421"/>
                    <a:pt x="680" y="339"/>
                  </a:cubicBezTo>
                  <a:cubicBezTo>
                    <a:pt x="680" y="245"/>
                    <a:pt x="640" y="163"/>
                    <a:pt x="571" y="95"/>
                  </a:cubicBezTo>
                  <a:cubicBezTo>
                    <a:pt x="517" y="41"/>
                    <a:pt x="436" y="0"/>
                    <a:pt x="3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408;p58">
            <a:extLst>
              <a:ext uri="{FF2B5EF4-FFF2-40B4-BE49-F238E27FC236}">
                <a16:creationId xmlns:a16="http://schemas.microsoft.com/office/drawing/2014/main" id="{86AE854F-0454-095D-1EC8-A93F73ED4B83}"/>
              </a:ext>
            </a:extLst>
          </p:cNvPr>
          <p:cNvSpPr txBox="1">
            <a:spLocks/>
          </p:cNvSpPr>
          <p:nvPr/>
        </p:nvSpPr>
        <p:spPr>
          <a:xfrm>
            <a:off x="3261209" y="3485437"/>
            <a:ext cx="38472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C" dirty="0"/>
              <a:t>cvillacisvanegas@gmail.com</a:t>
            </a:r>
          </a:p>
        </p:txBody>
      </p:sp>
      <p:sp>
        <p:nvSpPr>
          <p:cNvPr id="3" name="Google Shape;2409;p58">
            <a:extLst>
              <a:ext uri="{FF2B5EF4-FFF2-40B4-BE49-F238E27FC236}">
                <a16:creationId xmlns:a16="http://schemas.microsoft.com/office/drawing/2014/main" id="{C5269511-DD18-F63D-8248-D8A3778DFBD6}"/>
              </a:ext>
            </a:extLst>
          </p:cNvPr>
          <p:cNvSpPr txBox="1">
            <a:spLocks/>
          </p:cNvSpPr>
          <p:nvPr/>
        </p:nvSpPr>
        <p:spPr>
          <a:xfrm>
            <a:off x="2597009" y="3438637"/>
            <a:ext cx="4511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/>
              <a:t>DO YOU HAVE </a:t>
            </a:r>
            <a:r>
              <a:rPr lang="en-US">
                <a:solidFill>
                  <a:schemeClr val="lt2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1"/>
          <p:cNvSpPr txBox="1">
            <a:spLocks noGrp="1"/>
          </p:cNvSpPr>
          <p:nvPr>
            <p:ph type="title"/>
          </p:nvPr>
        </p:nvSpPr>
        <p:spPr>
          <a:xfrm>
            <a:off x="72005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Contexto del Problema y </a:t>
            </a:r>
            <a:br>
              <a:rPr lang="es-ES" dirty="0"/>
            </a:br>
            <a:r>
              <a:rPr lang="es-EC" dirty="0">
                <a:solidFill>
                  <a:schemeClr val="lt2"/>
                </a:solidFill>
              </a:rPr>
              <a:t>Justificación</a:t>
            </a:r>
          </a:p>
        </p:txBody>
      </p:sp>
      <p:sp>
        <p:nvSpPr>
          <p:cNvPr id="1022" name="Google Shape;1022;p31"/>
          <p:cNvSpPr txBox="1">
            <a:spLocks noGrp="1"/>
          </p:cNvSpPr>
          <p:nvPr>
            <p:ph type="body" idx="1"/>
          </p:nvPr>
        </p:nvSpPr>
        <p:spPr>
          <a:xfrm>
            <a:off x="631850" y="1152475"/>
            <a:ext cx="7792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es-ES" sz="2300" dirty="0"/>
              <a:t>En el ámbito del running y el rendimiento en maratones, la predicción precisa del tiempo de un corredor es esencial. Este proyecto aborda la predicción del tiempo de maratón mediante machine </a:t>
            </a:r>
            <a:r>
              <a:rPr lang="es-ES" sz="2300" dirty="0" err="1"/>
              <a:t>learning</a:t>
            </a:r>
            <a:r>
              <a:rPr lang="es-ES" sz="2300" dirty="0"/>
              <a:t> a partir de datos de entrenamiento.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endParaRPr lang="es-ES" sz="2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es-ES" sz="2300" b="1" dirty="0"/>
              <a:t>Objetivo principal: </a:t>
            </a:r>
            <a:r>
              <a:rPr lang="es-ES" sz="2300" dirty="0"/>
              <a:t>Desarrollar un modelo de ML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es-ES" sz="2300" dirty="0"/>
              <a:t>Capaz de predecir con precisión el tiempo de maratón.</a:t>
            </a: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ALCANCE DEL </a:t>
            </a:r>
            <a:r>
              <a:rPr lang="en" dirty="0">
                <a:solidFill>
                  <a:schemeClr val="lt2"/>
                </a:solidFill>
              </a:rPr>
              <a:t>PROYECTO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29" name="Google Shape;1029;p32"/>
          <p:cNvSpPr txBox="1">
            <a:spLocks noGrp="1"/>
          </p:cNvSpPr>
          <p:nvPr>
            <p:ph type="title" idx="2"/>
          </p:nvPr>
        </p:nvSpPr>
        <p:spPr>
          <a:xfrm>
            <a:off x="733650" y="1360925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0" name="Google Shape;1030;p32"/>
          <p:cNvSpPr txBox="1">
            <a:spLocks noGrp="1"/>
          </p:cNvSpPr>
          <p:nvPr>
            <p:ph type="subTitle" idx="3"/>
          </p:nvPr>
        </p:nvSpPr>
        <p:spPr>
          <a:xfrm>
            <a:off x="1948150" y="1752750"/>
            <a:ext cx="2321700" cy="8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Análisis de datos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31" name="Google Shape;1031;p32"/>
          <p:cNvSpPr txBox="1">
            <a:spLocks noGrp="1"/>
          </p:cNvSpPr>
          <p:nvPr>
            <p:ph type="title" idx="4"/>
          </p:nvPr>
        </p:nvSpPr>
        <p:spPr>
          <a:xfrm>
            <a:off x="4801524" y="1360925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3" name="Google Shape;1033;p32"/>
          <p:cNvSpPr txBox="1">
            <a:spLocks noGrp="1"/>
          </p:cNvSpPr>
          <p:nvPr>
            <p:ph type="subTitle" idx="6"/>
          </p:nvPr>
        </p:nvSpPr>
        <p:spPr>
          <a:xfrm>
            <a:off x="6040425" y="1752750"/>
            <a:ext cx="2321700" cy="8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Pre procesamiento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34" name="Google Shape;1034;p32"/>
          <p:cNvSpPr txBox="1">
            <a:spLocks noGrp="1"/>
          </p:cNvSpPr>
          <p:nvPr>
            <p:ph type="title" idx="7"/>
          </p:nvPr>
        </p:nvSpPr>
        <p:spPr>
          <a:xfrm>
            <a:off x="733650" y="3161200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6" name="Google Shape;1036;p32"/>
          <p:cNvSpPr txBox="1">
            <a:spLocks noGrp="1"/>
          </p:cNvSpPr>
          <p:nvPr>
            <p:ph type="subTitle" idx="9"/>
          </p:nvPr>
        </p:nvSpPr>
        <p:spPr>
          <a:xfrm>
            <a:off x="1948150" y="3553000"/>
            <a:ext cx="2321700" cy="4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Modelado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37" name="Google Shape;1037;p32"/>
          <p:cNvSpPr txBox="1">
            <a:spLocks noGrp="1"/>
          </p:cNvSpPr>
          <p:nvPr>
            <p:ph type="title" idx="13"/>
          </p:nvPr>
        </p:nvSpPr>
        <p:spPr>
          <a:xfrm>
            <a:off x="4801524" y="3161200"/>
            <a:ext cx="11400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39" name="Google Shape;1039;p32"/>
          <p:cNvSpPr txBox="1">
            <a:spLocks noGrp="1"/>
          </p:cNvSpPr>
          <p:nvPr>
            <p:ph type="subTitle" idx="15"/>
          </p:nvPr>
        </p:nvSpPr>
        <p:spPr>
          <a:xfrm>
            <a:off x="6040425" y="3553000"/>
            <a:ext cx="2321700" cy="4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Evaluación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9B457-6C3B-EAFE-3E4C-ADB75415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DESCRIPCIÓN DEL </a:t>
            </a:r>
            <a:r>
              <a:rPr lang="en" dirty="0">
                <a:solidFill>
                  <a:schemeClr val="lt2"/>
                </a:solidFill>
              </a:rPr>
              <a:t>DATASET</a:t>
            </a:r>
            <a:endParaRPr lang="es-EC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B07E1D-7F3A-5B9A-0007-B6A9577B2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237" y="4070403"/>
            <a:ext cx="8285018" cy="831272"/>
          </a:xfrm>
        </p:spPr>
        <p:txBody>
          <a:bodyPr/>
          <a:lstStyle/>
          <a:p>
            <a:r>
              <a:rPr lang="es-ES" sz="2000" b="1" i="0" dirty="0">
                <a:effectLst/>
                <a:latin typeface="Söhne"/>
              </a:rPr>
              <a:t>Identificación y manejo de valores nulos en "</a:t>
            </a:r>
            <a:r>
              <a:rPr lang="es-ES" sz="2000" b="1" i="0" dirty="0" err="1">
                <a:effectLst/>
                <a:latin typeface="Söhne"/>
              </a:rPr>
              <a:t>CrossTraining</a:t>
            </a:r>
            <a:r>
              <a:rPr lang="es-ES" sz="2000" b="1" i="0" dirty="0">
                <a:effectLst/>
                <a:latin typeface="Söhne"/>
              </a:rPr>
              <a:t>" y "Wall21".</a:t>
            </a:r>
          </a:p>
          <a:p>
            <a:r>
              <a:rPr lang="es-ES" sz="2000" b="1" i="0" dirty="0">
                <a:effectLst/>
                <a:latin typeface="Söhne"/>
              </a:rPr>
              <a:t>Transformación numérica de variables categóricas.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212706-C624-6B26-1751-B8D6186C6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0" t="38869" r="18268" b="13057"/>
          <a:stretch/>
        </p:blipFill>
        <p:spPr>
          <a:xfrm>
            <a:off x="138109" y="1407200"/>
            <a:ext cx="6400800" cy="24975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167786-5292-497B-4D2D-5EFB6D9DF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6" t="63008" r="63334" b="24422"/>
          <a:stretch/>
        </p:blipFill>
        <p:spPr>
          <a:xfrm>
            <a:off x="6677891" y="2249585"/>
            <a:ext cx="2328000" cy="64654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A71FDF4-9D89-303C-C240-22228B97A62C}"/>
              </a:ext>
            </a:extLst>
          </p:cNvPr>
          <p:cNvSpPr/>
          <p:nvPr/>
        </p:nvSpPr>
        <p:spPr>
          <a:xfrm>
            <a:off x="8424000" y="2401455"/>
            <a:ext cx="489091" cy="341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E44B42F-7D97-2D79-B51C-41AD1A9D49AD}"/>
              </a:ext>
            </a:extLst>
          </p:cNvPr>
          <p:cNvSpPr/>
          <p:nvPr/>
        </p:nvSpPr>
        <p:spPr>
          <a:xfrm>
            <a:off x="3736546" y="1366981"/>
            <a:ext cx="826218" cy="2565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36287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B4C3D-35F4-622D-0CCB-C5F4FB9BC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095883-AFD8-6124-AE1D-84DD48A2B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4" t="40404" r="25455" b="4826"/>
          <a:stretch/>
        </p:blipFill>
        <p:spPr>
          <a:xfrm>
            <a:off x="1812351" y="1163204"/>
            <a:ext cx="5519298" cy="385214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E4A588C-A696-89C8-3B77-BC31B1E4C9CC}"/>
              </a:ext>
            </a:extLst>
          </p:cNvPr>
          <p:cNvSpPr txBox="1">
            <a:spLocks/>
          </p:cNvSpPr>
          <p:nvPr/>
        </p:nvSpPr>
        <p:spPr>
          <a:xfrm>
            <a:off x="720000" y="2536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3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s-ES" dirty="0"/>
              <a:t>Distribución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93333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D4262-9469-4E55-B750-2224DB69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ELIMINACIÓN DE</a:t>
            </a:r>
            <a:r>
              <a:rPr lang="en" dirty="0">
                <a:solidFill>
                  <a:schemeClr val="lt2"/>
                </a:solidFill>
              </a:rPr>
              <a:t> OUTLIERS</a:t>
            </a:r>
            <a:endParaRPr lang="es-EC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70664B-7073-5F7F-4483-7C703082A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E283382-5C21-7272-ADD8-A6486EC2A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5141" r="44646" b="8652"/>
          <a:stretch/>
        </p:blipFill>
        <p:spPr>
          <a:xfrm>
            <a:off x="720000" y="1347931"/>
            <a:ext cx="3585434" cy="28862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B9B40C-766D-B686-E7DA-941D3CEC3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6577" r="44747" b="8651"/>
          <a:stretch/>
        </p:blipFill>
        <p:spPr>
          <a:xfrm>
            <a:off x="4867563" y="1347930"/>
            <a:ext cx="3656956" cy="28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4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70664B-7073-5F7F-4483-7C703082A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809CF6-4776-4D72-5699-5B5A7EA95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4" t="28373" r="44444" b="8652"/>
          <a:stretch/>
        </p:blipFill>
        <p:spPr>
          <a:xfrm>
            <a:off x="258618" y="1782041"/>
            <a:ext cx="2973697" cy="228196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B9B40C-766D-B686-E7DA-941D3CEC3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6577" r="44747" b="8651"/>
          <a:stretch/>
        </p:blipFill>
        <p:spPr>
          <a:xfrm>
            <a:off x="3232730" y="1782041"/>
            <a:ext cx="2891255" cy="22819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0DE4FEC-CE95-86B3-FC96-DD757FFF6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5320" r="44747" b="8652"/>
          <a:stretch/>
        </p:blipFill>
        <p:spPr>
          <a:xfrm>
            <a:off x="6119501" y="1782040"/>
            <a:ext cx="2836213" cy="2281961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BCA8E1C-312B-2E02-7BCB-00AB20917F36}"/>
              </a:ext>
            </a:extLst>
          </p:cNvPr>
          <p:cNvSpPr txBox="1">
            <a:spLocks/>
          </p:cNvSpPr>
          <p:nvPr/>
        </p:nvSpPr>
        <p:spPr>
          <a:xfrm>
            <a:off x="166255" y="-32700"/>
            <a:ext cx="8672945" cy="104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30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s-ES" dirty="0"/>
              <a:t>Relaciones en: Distancia entrenada, Velocidad promedio y </a:t>
            </a:r>
            <a:r>
              <a:rPr lang="en" dirty="0">
                <a:solidFill>
                  <a:schemeClr val="lt2"/>
                </a:solidFill>
              </a:rPr>
              <a:t>Tiempo de maratón</a:t>
            </a:r>
            <a:r>
              <a:rPr lang="es-ES" dirty="0">
                <a:solidFill>
                  <a:schemeClr val="lt2"/>
                </a:solidFill>
              </a:rPr>
              <a:t>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5954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5B16A8-BEFC-20E7-72D0-0A102EDDD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754" y="1499016"/>
            <a:ext cx="4300621" cy="310448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Inicio con Regresión Lineal:</a:t>
            </a:r>
            <a:endParaRPr lang="es-E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Establecer base predictiva para el tiempo de maratón.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Pipeline con Modelos Avanzados:</a:t>
            </a:r>
            <a:endParaRPr lang="es-E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Evaluación de Ridge y Lasso para mejorar precisión.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74151"/>
                </a:solidFill>
                <a:effectLst/>
                <a:latin typeface="Söhne"/>
              </a:rPr>
              <a:t>Selección Final: Ridge Sobresaliente:</a:t>
            </a:r>
            <a:endParaRPr lang="es-E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Elección del modelo Ridge por rendimiento destacado.</a:t>
            </a:r>
          </a:p>
          <a:p>
            <a:endParaRPr lang="es-EC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6A4DF5-9EE7-6E12-9F29-05B8F1665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3" t="33728" r="59346" b="25566"/>
          <a:stretch/>
        </p:blipFill>
        <p:spPr>
          <a:xfrm>
            <a:off x="4675375" y="1499016"/>
            <a:ext cx="3834908" cy="267871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2332FEC-7FBC-5666-07B0-F676E9DA63BF}"/>
              </a:ext>
            </a:extLst>
          </p:cNvPr>
          <p:cNvSpPr/>
          <p:nvPr/>
        </p:nvSpPr>
        <p:spPr>
          <a:xfrm>
            <a:off x="4675375" y="2948299"/>
            <a:ext cx="2956020" cy="21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Google Shape;1114;p35">
            <a:extLst>
              <a:ext uri="{FF2B5EF4-FFF2-40B4-BE49-F238E27FC236}">
                <a16:creationId xmlns:a16="http://schemas.microsoft.com/office/drawing/2014/main" id="{D72437C7-B9F6-1DB1-C545-6CAC0D5D09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283" y="3805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MODELADO </a:t>
            </a:r>
            <a:r>
              <a:rPr lang="en" dirty="0">
                <a:solidFill>
                  <a:schemeClr val="lt2"/>
                </a:solidFill>
              </a:rPr>
              <a:t>EFICIENTE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43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</a:t>
            </a:r>
            <a:r>
              <a:rPr lang="en" dirty="0">
                <a:solidFill>
                  <a:schemeClr val="lt2"/>
                </a:solidFill>
              </a:rPr>
              <a:t>IMPORTANCE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1116" name="Google Shape;1116;p35"/>
          <p:cNvPicPr preferRelativeResize="0"/>
          <p:nvPr/>
        </p:nvPicPr>
        <p:blipFill rotWithShape="1">
          <a:blip r:embed="rId3">
            <a:alphaModFix/>
          </a:blip>
          <a:srcRect l="18051" r="25661"/>
          <a:stretch/>
        </p:blipFill>
        <p:spPr>
          <a:xfrm>
            <a:off x="5275725" y="1427475"/>
            <a:ext cx="3045600" cy="3044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117" name="Google Shape;1117;p35"/>
          <p:cNvGrpSpPr/>
          <p:nvPr/>
        </p:nvGrpSpPr>
        <p:grpSpPr>
          <a:xfrm>
            <a:off x="7008963" y="637671"/>
            <a:ext cx="1637021" cy="1476212"/>
            <a:chOff x="905425" y="238125"/>
            <a:chExt cx="5807100" cy="5236650"/>
          </a:xfrm>
        </p:grpSpPr>
        <p:sp>
          <p:nvSpPr>
            <p:cNvPr id="1118" name="Google Shape;1118;p35"/>
            <p:cNvSpPr/>
            <p:nvPr/>
          </p:nvSpPr>
          <p:spPr>
            <a:xfrm>
              <a:off x="2514475" y="263050"/>
              <a:ext cx="2589675" cy="25"/>
            </a:xfrm>
            <a:custGeom>
              <a:avLst/>
              <a:gdLst/>
              <a:ahLst/>
              <a:cxnLst/>
              <a:rect l="l" t="t" r="r" b="b"/>
              <a:pathLst>
                <a:path w="103587" h="1" extrusionOk="0">
                  <a:moveTo>
                    <a:pt x="1" y="1"/>
                  </a:moveTo>
                  <a:lnTo>
                    <a:pt x="10358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2514475" y="238125"/>
              <a:ext cx="2589675" cy="50550"/>
            </a:xfrm>
            <a:custGeom>
              <a:avLst/>
              <a:gdLst/>
              <a:ahLst/>
              <a:cxnLst/>
              <a:rect l="l" t="t" r="r" b="b"/>
              <a:pathLst>
                <a:path w="103587" h="2022" extrusionOk="0">
                  <a:moveTo>
                    <a:pt x="1" y="0"/>
                  </a:moveTo>
                  <a:lnTo>
                    <a:pt x="1" y="2022"/>
                  </a:lnTo>
                  <a:lnTo>
                    <a:pt x="103587" y="2022"/>
                  </a:lnTo>
                  <a:lnTo>
                    <a:pt x="10358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1894150" y="695450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1"/>
                  </a:moveTo>
                  <a:lnTo>
                    <a:pt x="15318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1894150" y="669875"/>
              <a:ext cx="3829650" cy="51200"/>
            </a:xfrm>
            <a:custGeom>
              <a:avLst/>
              <a:gdLst/>
              <a:ahLst/>
              <a:cxnLst/>
              <a:rect l="l" t="t" r="r" b="b"/>
              <a:pathLst>
                <a:path w="15318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53185" y="2048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1489375" y="1127850"/>
              <a:ext cx="4639875" cy="25"/>
            </a:xfrm>
            <a:custGeom>
              <a:avLst/>
              <a:gdLst/>
              <a:ahLst/>
              <a:cxnLst/>
              <a:rect l="l" t="t" r="r" b="b"/>
              <a:pathLst>
                <a:path w="185595" h="1" extrusionOk="0">
                  <a:moveTo>
                    <a:pt x="1" y="1"/>
                  </a:moveTo>
                  <a:lnTo>
                    <a:pt x="1855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1489375" y="1102275"/>
              <a:ext cx="4639875" cy="51200"/>
            </a:xfrm>
            <a:custGeom>
              <a:avLst/>
              <a:gdLst/>
              <a:ahLst/>
              <a:cxnLst/>
              <a:rect l="l" t="t" r="r" b="b"/>
              <a:pathLst>
                <a:path w="185595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185594" y="2048"/>
                  </a:lnTo>
                  <a:lnTo>
                    <a:pt x="18559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1189000" y="1559550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1"/>
                  </a:moveTo>
                  <a:lnTo>
                    <a:pt x="209599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1189000" y="153467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1040125" y="1991950"/>
              <a:ext cx="5538375" cy="25"/>
            </a:xfrm>
            <a:custGeom>
              <a:avLst/>
              <a:gdLst/>
              <a:ahLst/>
              <a:cxnLst/>
              <a:rect l="l" t="t" r="r" b="b"/>
              <a:pathLst>
                <a:path w="221535" h="1" extrusionOk="0">
                  <a:moveTo>
                    <a:pt x="0" y="1"/>
                  </a:moveTo>
                  <a:lnTo>
                    <a:pt x="22153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1040125" y="1966375"/>
              <a:ext cx="5538375" cy="51200"/>
            </a:xfrm>
            <a:custGeom>
              <a:avLst/>
              <a:gdLst/>
              <a:ahLst/>
              <a:cxnLst/>
              <a:rect l="l" t="t" r="r" b="b"/>
              <a:pathLst>
                <a:path w="22153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1535" y="2048"/>
                  </a:lnTo>
                  <a:lnTo>
                    <a:pt x="2215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939100" y="2424350"/>
              <a:ext cx="5740450" cy="25"/>
            </a:xfrm>
            <a:custGeom>
              <a:avLst/>
              <a:gdLst/>
              <a:ahLst/>
              <a:cxnLst/>
              <a:rect l="l" t="t" r="r" b="b"/>
              <a:pathLst>
                <a:path w="229618" h="1" extrusionOk="0">
                  <a:moveTo>
                    <a:pt x="0" y="1"/>
                  </a:moveTo>
                  <a:lnTo>
                    <a:pt x="22961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939100" y="2398775"/>
              <a:ext cx="5740450" cy="51200"/>
            </a:xfrm>
            <a:custGeom>
              <a:avLst/>
              <a:gdLst/>
              <a:ahLst/>
              <a:cxnLst/>
              <a:rect l="l" t="t" r="r" b="b"/>
              <a:pathLst>
                <a:path w="2296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617" y="2048"/>
                  </a:lnTo>
                  <a:lnTo>
                    <a:pt x="22961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905425" y="2856125"/>
              <a:ext cx="5807100" cy="25"/>
            </a:xfrm>
            <a:custGeom>
              <a:avLst/>
              <a:gdLst/>
              <a:ahLst/>
              <a:cxnLst/>
              <a:rect l="l" t="t" r="r" b="b"/>
              <a:pathLst>
                <a:path w="232284" h="1" extrusionOk="0">
                  <a:moveTo>
                    <a:pt x="0" y="0"/>
                  </a:move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905425" y="2831175"/>
              <a:ext cx="5807100" cy="50550"/>
            </a:xfrm>
            <a:custGeom>
              <a:avLst/>
              <a:gdLst/>
              <a:ahLst/>
              <a:cxnLst/>
              <a:rect l="l" t="t" r="r" b="b"/>
              <a:pathLst>
                <a:path w="232284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232283" y="2022"/>
                  </a:lnTo>
                  <a:lnTo>
                    <a:pt x="2322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937100" y="3288525"/>
              <a:ext cx="5743775" cy="25"/>
            </a:xfrm>
            <a:custGeom>
              <a:avLst/>
              <a:gdLst/>
              <a:ahLst/>
              <a:cxnLst/>
              <a:rect l="l" t="t" r="r" b="b"/>
              <a:pathLst>
                <a:path w="229751" h="1" extrusionOk="0">
                  <a:moveTo>
                    <a:pt x="0" y="0"/>
                  </a:move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937100" y="3262925"/>
              <a:ext cx="5743775" cy="51200"/>
            </a:xfrm>
            <a:custGeom>
              <a:avLst/>
              <a:gdLst/>
              <a:ahLst/>
              <a:cxnLst/>
              <a:rect l="l" t="t" r="r" b="b"/>
              <a:pathLst>
                <a:path w="229751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229751" y="2048"/>
                  </a:lnTo>
                  <a:lnTo>
                    <a:pt x="22975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1036775" y="3720925"/>
              <a:ext cx="5544425" cy="25"/>
            </a:xfrm>
            <a:custGeom>
              <a:avLst/>
              <a:gdLst/>
              <a:ahLst/>
              <a:cxnLst/>
              <a:rect l="l" t="t" r="r" b="b"/>
              <a:pathLst>
                <a:path w="221777" h="1" extrusionOk="0">
                  <a:moveTo>
                    <a:pt x="1" y="0"/>
                  </a:move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1036775" y="3695325"/>
              <a:ext cx="5544425" cy="50500"/>
            </a:xfrm>
            <a:custGeom>
              <a:avLst/>
              <a:gdLst/>
              <a:ahLst/>
              <a:cxnLst/>
              <a:rect l="l" t="t" r="r" b="b"/>
              <a:pathLst>
                <a:path w="221777" h="2020" extrusionOk="0">
                  <a:moveTo>
                    <a:pt x="1" y="0"/>
                  </a:moveTo>
                  <a:lnTo>
                    <a:pt x="1" y="2020"/>
                  </a:lnTo>
                  <a:lnTo>
                    <a:pt x="221777" y="2020"/>
                  </a:lnTo>
                  <a:lnTo>
                    <a:pt x="22177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1189000" y="4152625"/>
              <a:ext cx="5240000" cy="25"/>
            </a:xfrm>
            <a:custGeom>
              <a:avLst/>
              <a:gdLst/>
              <a:ahLst/>
              <a:cxnLst/>
              <a:rect l="l" t="t" r="r" b="b"/>
              <a:pathLst>
                <a:path w="209600" h="1" extrusionOk="0">
                  <a:moveTo>
                    <a:pt x="0" y="0"/>
                  </a:move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1189000" y="4127725"/>
              <a:ext cx="5240000" cy="50500"/>
            </a:xfrm>
            <a:custGeom>
              <a:avLst/>
              <a:gdLst/>
              <a:ahLst/>
              <a:cxnLst/>
              <a:rect l="l" t="t" r="r" b="b"/>
              <a:pathLst>
                <a:path w="209600" h="2020" extrusionOk="0">
                  <a:moveTo>
                    <a:pt x="0" y="0"/>
                  </a:moveTo>
                  <a:lnTo>
                    <a:pt x="0" y="2020"/>
                  </a:lnTo>
                  <a:lnTo>
                    <a:pt x="209599" y="2020"/>
                  </a:lnTo>
                  <a:lnTo>
                    <a:pt x="20959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1481300" y="4585025"/>
              <a:ext cx="4655375" cy="25"/>
            </a:xfrm>
            <a:custGeom>
              <a:avLst/>
              <a:gdLst/>
              <a:ahLst/>
              <a:cxnLst/>
              <a:rect l="l" t="t" r="r" b="b"/>
              <a:pathLst>
                <a:path w="186215" h="1" extrusionOk="0">
                  <a:moveTo>
                    <a:pt x="0" y="0"/>
                  </a:move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1481300" y="4559425"/>
              <a:ext cx="4655375" cy="51200"/>
            </a:xfrm>
            <a:custGeom>
              <a:avLst/>
              <a:gdLst/>
              <a:ahLst/>
              <a:cxnLst/>
              <a:rect l="l" t="t" r="r" b="b"/>
              <a:pathLst>
                <a:path w="186215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86215" y="2048"/>
                  </a:lnTo>
                  <a:lnTo>
                    <a:pt x="18621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1894150" y="5017425"/>
              <a:ext cx="3829650" cy="25"/>
            </a:xfrm>
            <a:custGeom>
              <a:avLst/>
              <a:gdLst/>
              <a:ahLst/>
              <a:cxnLst/>
              <a:rect l="l" t="t" r="r" b="b"/>
              <a:pathLst>
                <a:path w="153186" h="1" extrusionOk="0">
                  <a:moveTo>
                    <a:pt x="0" y="0"/>
                  </a:move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1894150" y="4991825"/>
              <a:ext cx="3829650" cy="50550"/>
            </a:xfrm>
            <a:custGeom>
              <a:avLst/>
              <a:gdLst/>
              <a:ahLst/>
              <a:cxnLst/>
              <a:rect l="l" t="t" r="r" b="b"/>
              <a:pathLst>
                <a:path w="153186" h="2022" extrusionOk="0">
                  <a:moveTo>
                    <a:pt x="0" y="0"/>
                  </a:moveTo>
                  <a:lnTo>
                    <a:pt x="0" y="2022"/>
                  </a:lnTo>
                  <a:lnTo>
                    <a:pt x="153185" y="2022"/>
                  </a:lnTo>
                  <a:lnTo>
                    <a:pt x="15318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2553550" y="5449175"/>
              <a:ext cx="2510900" cy="25"/>
            </a:xfrm>
            <a:custGeom>
              <a:avLst/>
              <a:gdLst/>
              <a:ahLst/>
              <a:cxnLst/>
              <a:rect l="l" t="t" r="r" b="b"/>
              <a:pathLst>
                <a:path w="100436" h="1" extrusionOk="0">
                  <a:moveTo>
                    <a:pt x="0" y="0"/>
                  </a:move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2553550" y="5423575"/>
              <a:ext cx="2510900" cy="51200"/>
            </a:xfrm>
            <a:custGeom>
              <a:avLst/>
              <a:gdLst/>
              <a:ahLst/>
              <a:cxnLst/>
              <a:rect l="l" t="t" r="r" b="b"/>
              <a:pathLst>
                <a:path w="100436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00435" y="2048"/>
                  </a:lnTo>
                  <a:lnTo>
                    <a:pt x="10043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35"/>
          <p:cNvSpPr/>
          <p:nvPr/>
        </p:nvSpPr>
        <p:spPr>
          <a:xfrm rot="8100000">
            <a:off x="5275500" y="1426777"/>
            <a:ext cx="3045792" cy="3045792"/>
          </a:xfrm>
          <a:prstGeom prst="arc">
            <a:avLst>
              <a:gd name="adj1" fmla="val 16200000"/>
              <a:gd name="adj2" fmla="val 5384052"/>
            </a:avLst>
          </a:prstGeom>
          <a:solidFill>
            <a:srgbClr val="FEFF00">
              <a:alpha val="54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02C7E7-B376-F142-8519-7EC5C1388B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8" t="21302" r="59252" b="13058"/>
          <a:stretch/>
        </p:blipFill>
        <p:spPr>
          <a:xfrm>
            <a:off x="1134804" y="1132074"/>
            <a:ext cx="3463954" cy="392923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C29F415-210D-9BB3-E3DE-A56C80D1B52C}"/>
              </a:ext>
            </a:extLst>
          </p:cNvPr>
          <p:cNvSpPr/>
          <p:nvPr/>
        </p:nvSpPr>
        <p:spPr>
          <a:xfrm>
            <a:off x="1117712" y="2089310"/>
            <a:ext cx="1864770" cy="21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1B57566-AB61-E3BD-6DAC-B26C8E486EAB}"/>
              </a:ext>
            </a:extLst>
          </p:cNvPr>
          <p:cNvSpPr/>
          <p:nvPr/>
        </p:nvSpPr>
        <p:spPr>
          <a:xfrm>
            <a:off x="1104077" y="3412483"/>
            <a:ext cx="1864770" cy="21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9E44A4C-6772-2B3C-B099-41574C8E6AA4}"/>
              </a:ext>
            </a:extLst>
          </p:cNvPr>
          <p:cNvSpPr/>
          <p:nvPr/>
        </p:nvSpPr>
        <p:spPr>
          <a:xfrm>
            <a:off x="1109165" y="4751221"/>
            <a:ext cx="1864770" cy="21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ooshie Runner App by Slidesgo">
  <a:themeElements>
    <a:clrScheme name="Simple Light">
      <a:dk1>
        <a:srgbClr val="000000"/>
      </a:dk1>
      <a:lt1>
        <a:srgbClr val="FFFFFF"/>
      </a:lt1>
      <a:dk2>
        <a:srgbClr val="BCBFBE"/>
      </a:dk2>
      <a:lt2>
        <a:srgbClr val="FEFF00"/>
      </a:lt2>
      <a:accent1>
        <a:srgbClr val="FEFF73"/>
      </a:accent1>
      <a:accent2>
        <a:srgbClr val="000000"/>
      </a:accent2>
      <a:accent3>
        <a:srgbClr val="FFFFFF"/>
      </a:accent3>
      <a:accent4>
        <a:srgbClr val="BCBFBE"/>
      </a:accent4>
      <a:accent5>
        <a:srgbClr val="FEFF00"/>
      </a:accent5>
      <a:accent6>
        <a:srgbClr val="FEFF7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362</Words>
  <Application>Microsoft Office PowerPoint</Application>
  <PresentationFormat>Presentación en pantalla (16:9)</PresentationFormat>
  <Paragraphs>76</Paragraphs>
  <Slides>15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Poppins ExtraBold</vt:lpstr>
      <vt:lpstr>Red Hat Text</vt:lpstr>
      <vt:lpstr>Arial</vt:lpstr>
      <vt:lpstr>Roboto Condensed Light</vt:lpstr>
      <vt:lpstr>Poppins Black</vt:lpstr>
      <vt:lpstr>Söhne</vt:lpstr>
      <vt:lpstr>Nanum Gothic</vt:lpstr>
      <vt:lpstr>Swooshie Runner App by Slidesgo</vt:lpstr>
      <vt:lpstr>Optimización de Rendimiento en Maratones: </vt:lpstr>
      <vt:lpstr>Contexto del Problema y  Justificación</vt:lpstr>
      <vt:lpstr>ALCANCE DEL PROYECTO</vt:lpstr>
      <vt:lpstr>DESCRIPCIÓN DEL DATASET</vt:lpstr>
      <vt:lpstr>Presentación de PowerPoint</vt:lpstr>
      <vt:lpstr>ELIMINACIÓN DE OUTLIERS</vt:lpstr>
      <vt:lpstr>Presentación de PowerPoint</vt:lpstr>
      <vt:lpstr>MODELADO EFICIENTE</vt:lpstr>
      <vt:lpstr>FEATURE IMPORTANCE</vt:lpstr>
      <vt:lpstr>EVALUACIÓN</vt:lpstr>
      <vt:lpstr>Presentación de PowerPoint</vt:lpstr>
      <vt:lpstr>CONCLUSIÓN  FINAL</vt:lpstr>
      <vt:lpstr>Presentación de PowerPoint</vt:lpstr>
      <vt:lpstr>Presentación de PowerPoint</vt:lpstr>
      <vt:lpstr>THANK YOU 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Optimización de Rendimiento en Maratones: </dc:title>
  <dc:creator>Christian Villacís Vanegas</dc:creator>
  <cp:lastModifiedBy>Christian Villacís Vanegas</cp:lastModifiedBy>
  <cp:revision>2</cp:revision>
  <dcterms:modified xsi:type="dcterms:W3CDTF">2023-12-01T12:11:53Z</dcterms:modified>
</cp:coreProperties>
</file>